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alameddinc/git_ogrendim" TargetMode="External"/><Relationship Id="rId1" Type="http://schemas.openxmlformats.org/officeDocument/2006/relationships/image" Target="../media/image-18-1.png"/><Relationship Id="rId3" Type="http://schemas.openxmlformats.org/officeDocument/2006/relationships/slideLayout" Target="../slideLayouts/slideLayout1.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7322820" y="0"/>
            <a:ext cx="7315200" cy="8229600"/>
          </a:xfrm>
          <a:prstGeom prst="rect">
            <a:avLst/>
          </a:prstGeom>
        </p:spPr>
      </p:pic>
      <p:sp>
        <p:nvSpPr>
          <p:cNvPr id="5" name="Text 2"/>
          <p:cNvSpPr/>
          <p:nvPr/>
        </p:nvSpPr>
        <p:spPr>
          <a:xfrm>
            <a:off x="833199" y="2635925"/>
            <a:ext cx="5648801" cy="958215"/>
          </a:xfrm>
          <a:prstGeom prst="rect">
            <a:avLst/>
          </a:prstGeom>
          <a:noFill/>
          <a:ln/>
        </p:spPr>
        <p:txBody>
          <a:bodyPr wrap="none" rtlCol="0" anchor="t"/>
          <a:lstStyle/>
          <a:p>
            <a:pPr indent="0" marL="0">
              <a:lnSpc>
                <a:spcPts val="7545"/>
              </a:lnSpc>
              <a:buNone/>
            </a:pPr>
            <a:r>
              <a:rPr lang="en-US" sz="6036" b="1" spc="-60" kern="0" dirty="0">
                <a:solidFill>
                  <a:srgbClr val="000000"/>
                </a:solidFill>
                <a:latin typeface="Montserrat" pitchFamily="34" charset="0"/>
                <a:ea typeface="Montserrat" pitchFamily="34" charset="-122"/>
                <a:cs typeface="Montserrat" pitchFamily="34" charset="-120"/>
              </a:rPr>
              <a:t>Git Kullanımı</a:t>
            </a:r>
            <a:endParaRPr lang="en-US" sz="6036" dirty="0"/>
          </a:p>
        </p:txBody>
      </p:sp>
      <p:sp>
        <p:nvSpPr>
          <p:cNvPr id="6" name="Text 3"/>
          <p:cNvSpPr/>
          <p:nvPr/>
        </p:nvSpPr>
        <p:spPr>
          <a:xfrm>
            <a:off x="833199" y="3927396"/>
            <a:ext cx="5648801" cy="1666280"/>
          </a:xfrm>
          <a:prstGeom prst="rect">
            <a:avLst/>
          </a:prstGeom>
          <a:noFill/>
          <a:ln/>
        </p:spPr>
        <p:txBody>
          <a:bodyPr wrap="square" rtlCol="0" anchor="t"/>
          <a:lstStyle/>
          <a:p>
            <a:pPr indent="0" marL="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Git, yazılım geliştirme süreçlerinde ekip çalışmasını ve sürüm kontrolünü sağlayan güçlü bir versiyon kontrol sistemidir. Git sayesinde kodlarınızı güvenli bir şekilde yönetebilir, değişiklikleri takip edebilir ve projelerinizi etkin bir şekilde paylaşabilirsiniz.</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517696" y="902256"/>
            <a:ext cx="5554980" cy="694373"/>
          </a:xfrm>
          <a:prstGeom prst="rect">
            <a:avLst/>
          </a:prstGeom>
          <a:noFill/>
          <a:ln/>
        </p:spPr>
        <p:txBody>
          <a:bodyPr wrap="none" rtlCol="0" anchor="t"/>
          <a:lstStyle/>
          <a:p>
            <a:pPr indent="0" marL="0">
              <a:lnSpc>
                <a:spcPts val="5468"/>
              </a:lnSpc>
              <a:buNone/>
            </a:pPr>
            <a:r>
              <a:rPr lang="en-US" sz="4374" b="1" spc="-44" kern="0" dirty="0">
                <a:solidFill>
                  <a:srgbClr val="000000"/>
                </a:solidFill>
                <a:latin typeface="Montserrat" pitchFamily="34" charset="0"/>
                <a:ea typeface="Montserrat" pitchFamily="34" charset="-122"/>
                <a:cs typeface="Montserrat" pitchFamily="34" charset="-120"/>
              </a:rPr>
              <a:t>GitFlow</a:t>
            </a:r>
            <a:endParaRPr lang="en-US" sz="4374" dirty="0"/>
          </a:p>
        </p:txBody>
      </p:sp>
      <p:pic>
        <p:nvPicPr>
          <p:cNvPr id="5" name="Image 0" descr="preencoded.png">    </p:cNvPr>
          <p:cNvPicPr>
            <a:picLocks noChangeAspect="1"/>
          </p:cNvPicPr>
          <p:nvPr/>
        </p:nvPicPr>
        <p:blipFill>
          <a:blip r:embed="rId1"/>
          <a:stretch>
            <a:fillRect/>
          </a:stretch>
        </p:blipFill>
        <p:spPr>
          <a:xfrm>
            <a:off x="2517696" y="2040969"/>
            <a:ext cx="4630817" cy="2862024"/>
          </a:xfrm>
          <a:prstGeom prst="rect">
            <a:avLst/>
          </a:prstGeom>
        </p:spPr>
      </p:pic>
      <p:sp>
        <p:nvSpPr>
          <p:cNvPr id="6" name="Text 3"/>
          <p:cNvSpPr/>
          <p:nvPr/>
        </p:nvSpPr>
        <p:spPr>
          <a:xfrm>
            <a:off x="2517696" y="5180647"/>
            <a:ext cx="3691771" cy="347186"/>
          </a:xfrm>
          <a:prstGeom prst="rect">
            <a:avLst/>
          </a:prstGeom>
          <a:noFill/>
          <a:ln/>
        </p:spPr>
        <p:txBody>
          <a:bodyPr wrap="none" rtlCol="0" anchor="t"/>
          <a:lstStyle/>
          <a:p>
            <a:pPr algn="l" indent="0" marL="0">
              <a:lnSpc>
                <a:spcPts val="2734"/>
              </a:lnSpc>
              <a:buNone/>
            </a:pPr>
            <a:r>
              <a:rPr lang="en-US" sz="2187" b="1" spc="-22" kern="0" dirty="0">
                <a:solidFill>
                  <a:srgbClr val="000000"/>
                </a:solidFill>
                <a:latin typeface="Montserrat" pitchFamily="34" charset="0"/>
                <a:ea typeface="Montserrat" pitchFamily="34" charset="-122"/>
                <a:cs typeface="Montserrat" pitchFamily="34" charset="-120"/>
              </a:rPr>
              <a:t>Gelişmiş Dallanma Modeli</a:t>
            </a:r>
            <a:endParaRPr lang="en-US" sz="2187" dirty="0"/>
          </a:p>
        </p:txBody>
      </p:sp>
      <p:sp>
        <p:nvSpPr>
          <p:cNvPr id="7" name="Text 4"/>
          <p:cNvSpPr/>
          <p:nvPr/>
        </p:nvSpPr>
        <p:spPr>
          <a:xfrm>
            <a:off x="2517696" y="5661065"/>
            <a:ext cx="4630817" cy="1666280"/>
          </a:xfrm>
          <a:prstGeom prst="rect">
            <a:avLst/>
          </a:prstGeom>
          <a:noFill/>
          <a:ln/>
        </p:spPr>
        <p:txBody>
          <a:bodyPr wrap="square" rtlCol="0" anchor="t"/>
          <a:lstStyle/>
          <a:p>
            <a:pPr algn="l" indent="0" marL="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GitFlow, yazılım geliştirme sürecinde kullanılan bir dalma modelidir. Bu model, ana dal üzerinde değişiklik yapmanın riskli olabileceği durumlarda, çözümlerin daha güvenli bir şekilde test edilebilmesi için birçok dal kullanımını sağlar.</a:t>
            </a:r>
            <a:endParaRPr lang="en-US" sz="1750" dirty="0"/>
          </a:p>
        </p:txBody>
      </p:sp>
      <p:pic>
        <p:nvPicPr>
          <p:cNvPr id="8" name="Image 1" descr="preencoded.png">    </p:cNvPr>
          <p:cNvPicPr>
            <a:picLocks noChangeAspect="1"/>
          </p:cNvPicPr>
          <p:nvPr/>
        </p:nvPicPr>
        <p:blipFill>
          <a:blip r:embed="rId2"/>
          <a:stretch>
            <a:fillRect/>
          </a:stretch>
        </p:blipFill>
        <p:spPr>
          <a:xfrm>
            <a:off x="7481768" y="2040969"/>
            <a:ext cx="4630817" cy="2862024"/>
          </a:xfrm>
          <a:prstGeom prst="rect">
            <a:avLst/>
          </a:prstGeom>
        </p:spPr>
      </p:pic>
      <p:sp>
        <p:nvSpPr>
          <p:cNvPr id="9" name="Text 5"/>
          <p:cNvSpPr/>
          <p:nvPr/>
        </p:nvSpPr>
        <p:spPr>
          <a:xfrm>
            <a:off x="7481768" y="5180647"/>
            <a:ext cx="4246721" cy="347186"/>
          </a:xfrm>
          <a:prstGeom prst="rect">
            <a:avLst/>
          </a:prstGeom>
          <a:noFill/>
          <a:ln/>
        </p:spPr>
        <p:txBody>
          <a:bodyPr wrap="none" rtlCol="0" anchor="t"/>
          <a:lstStyle/>
          <a:p>
            <a:pPr algn="l" indent="0" marL="0">
              <a:lnSpc>
                <a:spcPts val="2734"/>
              </a:lnSpc>
              <a:buNone/>
            </a:pPr>
            <a:r>
              <a:rPr lang="en-US" sz="2187" b="1" spc="-22" kern="0" dirty="0">
                <a:solidFill>
                  <a:srgbClr val="000000"/>
                </a:solidFill>
                <a:latin typeface="Montserrat" pitchFamily="34" charset="0"/>
                <a:ea typeface="Montserrat" pitchFamily="34" charset="-122"/>
                <a:cs typeface="Montserrat" pitchFamily="34" charset="-120"/>
              </a:rPr>
              <a:t>Ayrı Dallar, Güvenli Geliştirme</a:t>
            </a:r>
            <a:endParaRPr lang="en-US" sz="2187" dirty="0"/>
          </a:p>
        </p:txBody>
      </p:sp>
      <p:sp>
        <p:nvSpPr>
          <p:cNvPr id="10" name="Text 6"/>
          <p:cNvSpPr/>
          <p:nvPr/>
        </p:nvSpPr>
        <p:spPr>
          <a:xfrm>
            <a:off x="7481768" y="5661065"/>
            <a:ext cx="4630817" cy="1333024"/>
          </a:xfrm>
          <a:prstGeom prst="rect">
            <a:avLst/>
          </a:prstGeom>
          <a:noFill/>
          <a:ln/>
        </p:spPr>
        <p:txBody>
          <a:bodyPr wrap="square" rtlCol="0" anchor="t"/>
          <a:lstStyle/>
          <a:p>
            <a:pPr algn="l" indent="0" marL="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Projenin ana dalı olan "master" dalı, üretim için hazırlanmış sürümün yer aldığı dal olarak kullanılırken, "develop" dalı ise yeni özelliklerin eklenerek geliştirilmesi için kullanılır.</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957"/>
          </a:xfrm>
          <a:prstGeom prst="rect">
            <a:avLst/>
          </a:prstGeom>
          <a:solidFill>
            <a:srgbClr val="FFFFFF"/>
          </a:solidFill>
          <a:ln/>
        </p:spPr>
      </p:sp>
      <p:sp>
        <p:nvSpPr>
          <p:cNvPr id="4" name="Text 2"/>
          <p:cNvSpPr/>
          <p:nvPr/>
        </p:nvSpPr>
        <p:spPr>
          <a:xfrm>
            <a:off x="2583418" y="602575"/>
            <a:ext cx="5478780" cy="684848"/>
          </a:xfrm>
          <a:prstGeom prst="rect">
            <a:avLst/>
          </a:prstGeom>
          <a:noFill/>
          <a:ln/>
        </p:spPr>
        <p:txBody>
          <a:bodyPr wrap="none" rtlCol="0" anchor="t"/>
          <a:lstStyle/>
          <a:p>
            <a:pPr indent="0" marL="0">
              <a:lnSpc>
                <a:spcPts val="5393"/>
              </a:lnSpc>
              <a:buNone/>
            </a:pPr>
            <a:r>
              <a:rPr lang="en-US" sz="4314" b="1" spc="-43" kern="0" dirty="0">
                <a:solidFill>
                  <a:srgbClr val="000000"/>
                </a:solidFill>
                <a:latin typeface="Montserrat" pitchFamily="34" charset="0"/>
                <a:ea typeface="Montserrat" pitchFamily="34" charset="-122"/>
                <a:cs typeface="Montserrat" pitchFamily="34" charset="-120"/>
              </a:rPr>
              <a:t>GitFlow</a:t>
            </a:r>
            <a:endParaRPr lang="en-US" sz="4314" dirty="0"/>
          </a:p>
        </p:txBody>
      </p:sp>
      <p:pic>
        <p:nvPicPr>
          <p:cNvPr id="5" name="Image 0" descr="preencoded.png">    </p:cNvPr>
          <p:cNvPicPr>
            <a:picLocks noChangeAspect="1"/>
          </p:cNvPicPr>
          <p:nvPr/>
        </p:nvPicPr>
        <p:blipFill>
          <a:blip r:embed="rId1"/>
          <a:stretch>
            <a:fillRect/>
          </a:stretch>
        </p:blipFill>
        <p:spPr>
          <a:xfrm>
            <a:off x="2583418" y="1725692"/>
            <a:ext cx="9463445" cy="5326499"/>
          </a:xfrm>
          <a:prstGeom prst="rect">
            <a:avLst/>
          </a:prstGeom>
        </p:spPr>
      </p:pic>
      <p:sp>
        <p:nvSpPr>
          <p:cNvPr id="6" name="Text 3"/>
          <p:cNvSpPr/>
          <p:nvPr/>
        </p:nvSpPr>
        <p:spPr>
          <a:xfrm>
            <a:off x="2583418" y="7298650"/>
            <a:ext cx="9463445" cy="328732"/>
          </a:xfrm>
          <a:prstGeom prst="rect">
            <a:avLst/>
          </a:prstGeom>
          <a:noFill/>
          <a:ln/>
        </p:spPr>
        <p:txBody>
          <a:bodyPr wrap="none" rtlCol="0" anchor="t"/>
          <a:lstStyle/>
          <a:p>
            <a:pPr indent="0" marL="0">
              <a:lnSpc>
                <a:spcPts val="2588"/>
              </a:lnSpc>
              <a:buNone/>
            </a:pPr>
            <a:endParaRPr lang="en-US" sz="1726"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517696" y="1580198"/>
            <a:ext cx="7687627" cy="694373"/>
          </a:xfrm>
          <a:prstGeom prst="rect">
            <a:avLst/>
          </a:prstGeom>
          <a:noFill/>
          <a:ln/>
        </p:spPr>
        <p:txBody>
          <a:bodyPr wrap="none" rtlCol="0" anchor="t"/>
          <a:lstStyle/>
          <a:p>
            <a:pPr indent="0" marL="0">
              <a:lnSpc>
                <a:spcPts val="5468"/>
              </a:lnSpc>
              <a:buNone/>
            </a:pPr>
            <a:r>
              <a:rPr lang="en-US" sz="4374" b="1" spc="-44" kern="0" dirty="0">
                <a:solidFill>
                  <a:srgbClr val="000000"/>
                </a:solidFill>
                <a:latin typeface="Montserrat" pitchFamily="34" charset="0"/>
                <a:ea typeface="Montserrat" pitchFamily="34" charset="-122"/>
                <a:cs typeface="Montserrat" pitchFamily="34" charset="-120"/>
              </a:rPr>
              <a:t>Trunk-Based Development</a:t>
            </a:r>
            <a:endParaRPr lang="en-US" sz="4374" dirty="0"/>
          </a:p>
        </p:txBody>
      </p:sp>
      <p:pic>
        <p:nvPicPr>
          <p:cNvPr id="5" name="Image 0" descr="preencoded.png">    </p:cNvPr>
          <p:cNvPicPr>
            <a:picLocks noChangeAspect="1"/>
          </p:cNvPicPr>
          <p:nvPr/>
        </p:nvPicPr>
        <p:blipFill>
          <a:blip r:embed="rId1"/>
          <a:stretch>
            <a:fillRect/>
          </a:stretch>
        </p:blipFill>
        <p:spPr>
          <a:xfrm>
            <a:off x="2517696" y="2718911"/>
            <a:ext cx="2976086" cy="1839278"/>
          </a:xfrm>
          <a:prstGeom prst="rect">
            <a:avLst/>
          </a:prstGeom>
        </p:spPr>
      </p:pic>
      <p:sp>
        <p:nvSpPr>
          <p:cNvPr id="6" name="Text 3"/>
          <p:cNvSpPr/>
          <p:nvPr/>
        </p:nvSpPr>
        <p:spPr>
          <a:xfrm>
            <a:off x="2517696" y="4835843"/>
            <a:ext cx="2860715" cy="347186"/>
          </a:xfrm>
          <a:prstGeom prst="rect">
            <a:avLst/>
          </a:prstGeom>
          <a:noFill/>
          <a:ln/>
        </p:spPr>
        <p:txBody>
          <a:bodyPr wrap="none" rtlCol="0" anchor="t"/>
          <a:lstStyle/>
          <a:p>
            <a:pPr algn="l" indent="0" marL="0">
              <a:lnSpc>
                <a:spcPts val="2734"/>
              </a:lnSpc>
              <a:buNone/>
            </a:pPr>
            <a:r>
              <a:rPr lang="en-US" sz="2187" b="1" spc="-22" kern="0" dirty="0">
                <a:solidFill>
                  <a:srgbClr val="000000"/>
                </a:solidFill>
                <a:latin typeface="Montserrat" pitchFamily="34" charset="0"/>
                <a:ea typeface="Montserrat" pitchFamily="34" charset="-122"/>
                <a:cs typeface="Montserrat" pitchFamily="34" charset="-120"/>
              </a:rPr>
              <a:t>Sürekli Entegrasyon</a:t>
            </a:r>
            <a:endParaRPr lang="en-US" sz="2187" dirty="0"/>
          </a:p>
        </p:txBody>
      </p:sp>
      <p:sp>
        <p:nvSpPr>
          <p:cNvPr id="7" name="Text 4"/>
          <p:cNvSpPr/>
          <p:nvPr/>
        </p:nvSpPr>
        <p:spPr>
          <a:xfrm>
            <a:off x="2517696" y="5316260"/>
            <a:ext cx="2976086" cy="1333024"/>
          </a:xfrm>
          <a:prstGeom prst="rect">
            <a:avLst/>
          </a:prstGeom>
          <a:noFill/>
          <a:ln/>
        </p:spPr>
        <p:txBody>
          <a:bodyPr wrap="square" rtlCol="0" anchor="t"/>
          <a:lstStyle/>
          <a:p>
            <a:pPr algn="l" indent="0" marL="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Trunk-Based Development, tüm geliştirici değişikliklerinin hızlı bir şekilde ana dala entegre edilmesini sağlar.</a:t>
            </a:r>
            <a:endParaRPr lang="en-US" sz="1750" dirty="0"/>
          </a:p>
        </p:txBody>
      </p:sp>
      <p:pic>
        <p:nvPicPr>
          <p:cNvPr id="8" name="Image 1" descr="preencoded.png">    </p:cNvPr>
          <p:cNvPicPr>
            <a:picLocks noChangeAspect="1"/>
          </p:cNvPicPr>
          <p:nvPr/>
        </p:nvPicPr>
        <p:blipFill>
          <a:blip r:embed="rId2"/>
          <a:stretch>
            <a:fillRect/>
          </a:stretch>
        </p:blipFill>
        <p:spPr>
          <a:xfrm>
            <a:off x="5827038" y="2718911"/>
            <a:ext cx="2976086" cy="1839278"/>
          </a:xfrm>
          <a:prstGeom prst="rect">
            <a:avLst/>
          </a:prstGeom>
        </p:spPr>
      </p:pic>
      <p:sp>
        <p:nvSpPr>
          <p:cNvPr id="9" name="Text 5"/>
          <p:cNvSpPr/>
          <p:nvPr/>
        </p:nvSpPr>
        <p:spPr>
          <a:xfrm>
            <a:off x="5827038" y="4835843"/>
            <a:ext cx="2777490" cy="347186"/>
          </a:xfrm>
          <a:prstGeom prst="rect">
            <a:avLst/>
          </a:prstGeom>
          <a:noFill/>
          <a:ln/>
        </p:spPr>
        <p:txBody>
          <a:bodyPr wrap="none" rtlCol="0" anchor="t"/>
          <a:lstStyle/>
          <a:p>
            <a:pPr algn="l" indent="0" marL="0">
              <a:lnSpc>
                <a:spcPts val="2734"/>
              </a:lnSpc>
              <a:buNone/>
            </a:pPr>
            <a:r>
              <a:rPr lang="en-US" sz="2187" b="1" spc="-22" kern="0" dirty="0">
                <a:solidFill>
                  <a:srgbClr val="000000"/>
                </a:solidFill>
                <a:latin typeface="Montserrat" pitchFamily="34" charset="0"/>
                <a:ea typeface="Montserrat" pitchFamily="34" charset="-122"/>
                <a:cs typeface="Montserrat" pitchFamily="34" charset="-120"/>
              </a:rPr>
              <a:t>Küçük Ekipler</a:t>
            </a:r>
            <a:endParaRPr lang="en-US" sz="2187" dirty="0"/>
          </a:p>
        </p:txBody>
      </p:sp>
      <p:sp>
        <p:nvSpPr>
          <p:cNvPr id="10" name="Text 6"/>
          <p:cNvSpPr/>
          <p:nvPr/>
        </p:nvSpPr>
        <p:spPr>
          <a:xfrm>
            <a:off x="5827038" y="5316260"/>
            <a:ext cx="2976086" cy="1333024"/>
          </a:xfrm>
          <a:prstGeom prst="rect">
            <a:avLst/>
          </a:prstGeom>
          <a:noFill/>
          <a:ln/>
        </p:spPr>
        <p:txBody>
          <a:bodyPr wrap="square" rtlCol="0" anchor="t"/>
          <a:lstStyle/>
          <a:p>
            <a:pPr algn="l" indent="0" marL="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Bu yöntem özellikle küçük ve orta ölçekli ekipler için uygun, hızlı geliştirme süreçlerini destekler.</a:t>
            </a:r>
            <a:endParaRPr lang="en-US" sz="1750" dirty="0"/>
          </a:p>
        </p:txBody>
      </p:sp>
      <p:pic>
        <p:nvPicPr>
          <p:cNvPr id="11" name="Image 2" descr="preencoded.png">    </p:cNvPr>
          <p:cNvPicPr>
            <a:picLocks noChangeAspect="1"/>
          </p:cNvPicPr>
          <p:nvPr/>
        </p:nvPicPr>
        <p:blipFill>
          <a:blip r:embed="rId3"/>
          <a:stretch>
            <a:fillRect/>
          </a:stretch>
        </p:blipFill>
        <p:spPr>
          <a:xfrm>
            <a:off x="9136380" y="2718911"/>
            <a:ext cx="2976205" cy="1839397"/>
          </a:xfrm>
          <a:prstGeom prst="rect">
            <a:avLst/>
          </a:prstGeom>
        </p:spPr>
      </p:pic>
      <p:sp>
        <p:nvSpPr>
          <p:cNvPr id="12" name="Text 7"/>
          <p:cNvSpPr/>
          <p:nvPr/>
        </p:nvSpPr>
        <p:spPr>
          <a:xfrm>
            <a:off x="9136380" y="4835962"/>
            <a:ext cx="2777490" cy="347186"/>
          </a:xfrm>
          <a:prstGeom prst="rect">
            <a:avLst/>
          </a:prstGeom>
          <a:noFill/>
          <a:ln/>
        </p:spPr>
        <p:txBody>
          <a:bodyPr wrap="none" rtlCol="0" anchor="t"/>
          <a:lstStyle/>
          <a:p>
            <a:pPr algn="l" indent="0" marL="0">
              <a:lnSpc>
                <a:spcPts val="2734"/>
              </a:lnSpc>
              <a:buNone/>
            </a:pPr>
            <a:r>
              <a:rPr lang="en-US" sz="2187" b="1" spc="-22" kern="0" dirty="0">
                <a:solidFill>
                  <a:srgbClr val="000000"/>
                </a:solidFill>
                <a:latin typeface="Montserrat" pitchFamily="34" charset="0"/>
                <a:ea typeface="Montserrat" pitchFamily="34" charset="-122"/>
                <a:cs typeface="Montserrat" pitchFamily="34" charset="-120"/>
              </a:rPr>
              <a:t>DevOps Uyumlu</a:t>
            </a:r>
            <a:endParaRPr lang="en-US" sz="2187" dirty="0"/>
          </a:p>
        </p:txBody>
      </p:sp>
      <p:sp>
        <p:nvSpPr>
          <p:cNvPr id="13" name="Text 8"/>
          <p:cNvSpPr/>
          <p:nvPr/>
        </p:nvSpPr>
        <p:spPr>
          <a:xfrm>
            <a:off x="9136380" y="5316379"/>
            <a:ext cx="2976205" cy="1333024"/>
          </a:xfrm>
          <a:prstGeom prst="rect">
            <a:avLst/>
          </a:prstGeom>
          <a:noFill/>
          <a:ln/>
        </p:spPr>
        <p:txBody>
          <a:bodyPr wrap="square" rtlCol="0" anchor="t"/>
          <a:lstStyle/>
          <a:p>
            <a:pPr algn="l" indent="0" marL="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Trunk-Based Development, Agile ve DevOps pratiklerine uyumlu bir dallanma stratejisi sunar.</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517696" y="1388031"/>
            <a:ext cx="7687627" cy="694373"/>
          </a:xfrm>
          <a:prstGeom prst="rect">
            <a:avLst/>
          </a:prstGeom>
          <a:noFill/>
          <a:ln/>
        </p:spPr>
        <p:txBody>
          <a:bodyPr wrap="none" rtlCol="0" anchor="t"/>
          <a:lstStyle/>
          <a:p>
            <a:pPr indent="0" marL="0">
              <a:lnSpc>
                <a:spcPts val="5468"/>
              </a:lnSpc>
              <a:buNone/>
            </a:pPr>
            <a:r>
              <a:rPr lang="en-US" sz="4374" b="1" spc="-44" kern="0" dirty="0">
                <a:solidFill>
                  <a:srgbClr val="000000"/>
                </a:solidFill>
                <a:latin typeface="Montserrat" pitchFamily="34" charset="0"/>
                <a:ea typeface="Montserrat" pitchFamily="34" charset="-122"/>
                <a:cs typeface="Montserrat" pitchFamily="34" charset="-120"/>
              </a:rPr>
              <a:t>Trunk-Based Development</a:t>
            </a:r>
            <a:endParaRPr lang="en-US" sz="4374" dirty="0"/>
          </a:p>
        </p:txBody>
      </p:sp>
      <p:sp>
        <p:nvSpPr>
          <p:cNvPr id="5" name="Text 3"/>
          <p:cNvSpPr/>
          <p:nvPr/>
        </p:nvSpPr>
        <p:spPr>
          <a:xfrm>
            <a:off x="2517696" y="2526744"/>
            <a:ext cx="9594890" cy="333256"/>
          </a:xfrm>
          <a:prstGeom prst="rect">
            <a:avLst/>
          </a:prstGeom>
          <a:noFill/>
          <a:ln/>
        </p:spPr>
        <p:txBody>
          <a:bodyPr wrap="none" rtlCol="0" anchor="t"/>
          <a:lstStyle/>
          <a:p>
            <a:pPr indent="0" marL="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Bir projde trunk base yöntemini tercih edeceksek burada şunlara dikkat etmeliyiz</a:t>
            </a:r>
            <a:endParaRPr lang="en-US" sz="1750" dirty="0"/>
          </a:p>
        </p:txBody>
      </p:sp>
      <p:sp>
        <p:nvSpPr>
          <p:cNvPr id="6" name="Text 4"/>
          <p:cNvSpPr/>
          <p:nvPr/>
        </p:nvSpPr>
        <p:spPr>
          <a:xfrm>
            <a:off x="2873097" y="3109913"/>
            <a:ext cx="9239488" cy="1066205"/>
          </a:xfrm>
          <a:prstGeom prst="rect">
            <a:avLst/>
          </a:prstGeom>
          <a:noFill/>
          <a:ln/>
        </p:spPr>
        <p:txBody>
          <a:bodyPr wrap="square" rtlCol="0" anchor="t"/>
          <a:lstStyle/>
          <a:p>
            <a:pPr algn="l" marL="342900" indent="-342900">
              <a:lnSpc>
                <a:spcPts val="2799"/>
              </a:lnSpc>
              <a:buSzPct val="100000"/>
              <a:buFont typeface="+mj-lt"/>
              <a:buAutoNum type="arabicPeriod" startAt="1"/>
            </a:pPr>
            <a:r>
              <a:rPr lang="en-US" sz="1750" b="1" dirty="0">
                <a:solidFill>
                  <a:srgbClr val="3D3838"/>
                </a:solidFill>
                <a:latin typeface="Source Sans Pro" pitchFamily="34" charset="0"/>
                <a:ea typeface="Source Sans Pro" pitchFamily="34" charset="-122"/>
                <a:cs typeface="Source Sans Pro" pitchFamily="34" charset="-120"/>
              </a:rPr>
              <a:t>Kısa Ömürlü Dallar:</a:t>
            </a:r>
            <a:pPr algn="l" indent="0" marL="0">
              <a:lnSpc>
                <a:spcPts val="2799"/>
              </a:lnSpc>
              <a:buNone/>
            </a:pPr>
            <a:r>
              <a:rPr lang="en-US" sz="1750" dirty="0">
                <a:solidFill>
                  <a:srgbClr val="3D3838"/>
                </a:solidFill>
                <a:latin typeface="Source Sans Pro" pitchFamily="34" charset="0"/>
                <a:ea typeface="Source Sans Pro" pitchFamily="34" charset="-122"/>
                <a:cs typeface="Source Sans Pro" pitchFamily="34" charset="-120"/>
              </a:rPr>
              <a:t> Örneğin Bir robotik kedi tasarlıyor olsaydık, örnek bir dal ismi "robotik-cat-tail-servo-1" olabilir. Bu sadece 1 motorun kodunu barındırmasına rağmen açılmış ve ana dal ile birleştirilmiş olurdu. tüm kuyruk oluşana kadar kod bekletilmezdi</a:t>
            </a:r>
            <a:endParaRPr lang="en-US" sz="1750" dirty="0"/>
          </a:p>
        </p:txBody>
      </p:sp>
      <p:sp>
        <p:nvSpPr>
          <p:cNvPr id="7" name="Text 5"/>
          <p:cNvSpPr/>
          <p:nvPr/>
        </p:nvSpPr>
        <p:spPr>
          <a:xfrm>
            <a:off x="2873097" y="4264938"/>
            <a:ext cx="9239488" cy="1066205"/>
          </a:xfrm>
          <a:prstGeom prst="rect">
            <a:avLst/>
          </a:prstGeom>
          <a:noFill/>
          <a:ln/>
        </p:spPr>
        <p:txBody>
          <a:bodyPr wrap="square" rtlCol="0" anchor="t"/>
          <a:lstStyle/>
          <a:p>
            <a:pPr algn="l" marL="342900" indent="-342900">
              <a:lnSpc>
                <a:spcPts val="2799"/>
              </a:lnSpc>
              <a:buSzPct val="100000"/>
              <a:buFont typeface="+mj-lt"/>
              <a:buAutoNum type="arabicPeriod" startAt="2"/>
            </a:pPr>
            <a:r>
              <a:rPr lang="en-US" sz="1750" b="1" dirty="0">
                <a:solidFill>
                  <a:srgbClr val="3D3838"/>
                </a:solidFill>
                <a:latin typeface="Source Sans Pro" pitchFamily="34" charset="0"/>
                <a:ea typeface="Source Sans Pro" pitchFamily="34" charset="-122"/>
                <a:cs typeface="Source Sans Pro" pitchFamily="34" charset="-120"/>
              </a:rPr>
              <a:t>Sürekli Entegrasyon: </a:t>
            </a:r>
            <a:pPr algn="l" indent="0" marL="0">
              <a:lnSpc>
                <a:spcPts val="2799"/>
              </a:lnSpc>
              <a:buNone/>
            </a:pPr>
            <a:r>
              <a:rPr lang="en-US" sz="1750" dirty="0">
                <a:solidFill>
                  <a:srgbClr val="3D3838"/>
                </a:solidFill>
                <a:latin typeface="Source Sans Pro" pitchFamily="34" charset="0"/>
                <a:ea typeface="Source Sans Pro" pitchFamily="34" charset="-122"/>
                <a:cs typeface="Source Sans Pro" pitchFamily="34" charset="-120"/>
              </a:rPr>
              <a:t>Dallarda yapılan değişikliklerin sürekli olarak ana dala entegre edilmesi önemlidir. Her bir değişiklik yapıldığında otomatik olarak test edilip, ana dala entegre edilmesi sağlanmalıdır. Bu sayede hataların erken tespit edilmesi ve düzeltilmesi mümkün olur. </a:t>
            </a:r>
            <a:endParaRPr lang="en-US" sz="1750" dirty="0"/>
          </a:p>
        </p:txBody>
      </p:sp>
      <p:sp>
        <p:nvSpPr>
          <p:cNvPr id="8" name="Text 6"/>
          <p:cNvSpPr/>
          <p:nvPr/>
        </p:nvSpPr>
        <p:spPr>
          <a:xfrm>
            <a:off x="2873097" y="5419963"/>
            <a:ext cx="9239488" cy="1421606"/>
          </a:xfrm>
          <a:prstGeom prst="rect">
            <a:avLst/>
          </a:prstGeom>
          <a:noFill/>
          <a:ln/>
        </p:spPr>
        <p:txBody>
          <a:bodyPr wrap="square" rtlCol="0" anchor="t"/>
          <a:lstStyle/>
          <a:p>
            <a:pPr algn="l" marL="342900" indent="-342900">
              <a:lnSpc>
                <a:spcPts val="2799"/>
              </a:lnSpc>
              <a:buSzPct val="100000"/>
              <a:buFont typeface="+mj-lt"/>
              <a:buAutoNum type="arabicPeriod" startAt="3"/>
            </a:pPr>
            <a:r>
              <a:rPr lang="en-US" sz="1750" b="1" dirty="0">
                <a:solidFill>
                  <a:srgbClr val="3D3838"/>
                </a:solidFill>
                <a:latin typeface="Source Sans Pro" pitchFamily="34" charset="0"/>
                <a:ea typeface="Source Sans Pro" pitchFamily="34" charset="-122"/>
                <a:cs typeface="Source Sans Pro" pitchFamily="34" charset="-120"/>
              </a:rPr>
              <a:t>Takım İletişimi ve Koordinasyon: </a:t>
            </a:r>
            <a:pPr algn="l" indent="0" marL="0">
              <a:lnSpc>
                <a:spcPts val="2799"/>
              </a:lnSpc>
              <a:buNone/>
            </a:pPr>
            <a:r>
              <a:rPr lang="en-US" sz="1750" dirty="0">
                <a:solidFill>
                  <a:srgbClr val="3D3838"/>
                </a:solidFill>
                <a:latin typeface="Source Sans Pro" pitchFamily="34" charset="0"/>
                <a:ea typeface="Source Sans Pro" pitchFamily="34" charset="-122"/>
                <a:cs typeface="Source Sans Pro" pitchFamily="34" charset="-120"/>
              </a:rPr>
              <a:t>Bu kadar bağımlı ve dinamik çalışılan Trunk-Based yapıda , takım iletişimi ve koordinasyonu oldukça önemlidir. Herhangi bir hata ya da sorun olduğunda takım üyelerinin hızlıca iletişime geçip çözüm üretebilmeleri gerekmektedir. Bu da projenin başarısı için oldukça kritiktir.</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2517696" y="1584960"/>
            <a:ext cx="4526399" cy="4526399"/>
          </a:xfrm>
          <a:prstGeom prst="rect">
            <a:avLst/>
          </a:prstGeom>
        </p:spPr>
      </p:pic>
      <p:sp>
        <p:nvSpPr>
          <p:cNvPr id="5" name="Text 2"/>
          <p:cNvSpPr/>
          <p:nvPr/>
        </p:nvSpPr>
        <p:spPr>
          <a:xfrm>
            <a:off x="2517696" y="6361271"/>
            <a:ext cx="4526399" cy="333256"/>
          </a:xfrm>
          <a:prstGeom prst="rect">
            <a:avLst/>
          </a:prstGeom>
          <a:noFill/>
          <a:ln/>
        </p:spPr>
        <p:txBody>
          <a:bodyPr wrap="none" rtlCol="0" anchor="t"/>
          <a:lstStyle/>
          <a:p>
            <a:pPr indent="0" marL="0">
              <a:lnSpc>
                <a:spcPts val="2624"/>
              </a:lnSpc>
              <a:buNone/>
            </a:pPr>
            <a:endParaRPr lang="en-US" sz="1750" dirty="0"/>
          </a:p>
        </p:txBody>
      </p:sp>
      <p:sp>
        <p:nvSpPr>
          <p:cNvPr id="6" name="Text 3"/>
          <p:cNvSpPr/>
          <p:nvPr/>
        </p:nvSpPr>
        <p:spPr>
          <a:xfrm>
            <a:off x="7593687" y="1668066"/>
            <a:ext cx="4526399" cy="694373"/>
          </a:xfrm>
          <a:prstGeom prst="rect">
            <a:avLst/>
          </a:prstGeom>
          <a:noFill/>
          <a:ln/>
        </p:spPr>
        <p:txBody>
          <a:bodyPr wrap="none" rtlCol="0" anchor="t"/>
          <a:lstStyle/>
          <a:p>
            <a:pPr indent="0" marL="0">
              <a:lnSpc>
                <a:spcPts val="5468"/>
              </a:lnSpc>
              <a:buNone/>
            </a:pPr>
            <a:r>
              <a:rPr lang="en-US" sz="4374" b="1" spc="-44" kern="0" dirty="0">
                <a:solidFill>
                  <a:srgbClr val="000000"/>
                </a:solidFill>
                <a:latin typeface="Montserrat" pitchFamily="34" charset="0"/>
                <a:ea typeface="Montserrat" pitchFamily="34" charset="-122"/>
                <a:cs typeface="Montserrat" pitchFamily="34" charset="-120"/>
              </a:rPr>
              <a:t>Feature Toggle</a:t>
            </a:r>
            <a:endParaRPr lang="en-US" sz="4374" dirty="0"/>
          </a:p>
        </p:txBody>
      </p:sp>
      <p:sp>
        <p:nvSpPr>
          <p:cNvPr id="7" name="Text 4"/>
          <p:cNvSpPr/>
          <p:nvPr/>
        </p:nvSpPr>
        <p:spPr>
          <a:xfrm>
            <a:off x="7593687" y="2584609"/>
            <a:ext cx="4526399" cy="3999071"/>
          </a:xfrm>
          <a:prstGeom prst="rect">
            <a:avLst/>
          </a:prstGeom>
          <a:noFill/>
          <a:ln/>
        </p:spPr>
        <p:txBody>
          <a:bodyPr wrap="square" rtlCol="0" anchor="t"/>
          <a:lstStyle/>
          <a:p>
            <a:pPr indent="0" marL="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Feature Toggle olarak adlandırdığımız kavram , yazılım geliştirme sürecinde belirli bir özelliğin kullanılabilirliğini kontrol etmek için kullanılan bir yöntemdir. Bu yöntem sayesinde, bir özelliği belirli kullanıcılara veya kullanım durumlarına göre etkinleştirmek veya devre dışı bırakmak mümkün olur. ayrıca tamamlanmamış bir geliştirme eğer ki projenin ana dalına dahil edilmesi gerekirse, feature Toggle kullanılabilir. Bu sayede, tamamlanmamış bir özellik diğer kullanıcılara etkileşim vermeden güvenli bir şekilde test edilebilir ve geliştirilebilir.</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1111329"/>
            <a:ext cx="5554980" cy="694373"/>
          </a:xfrm>
          <a:prstGeom prst="rect">
            <a:avLst/>
          </a:prstGeom>
          <a:noFill/>
          <a:ln/>
        </p:spPr>
        <p:txBody>
          <a:bodyPr wrap="none" rtlCol="0" anchor="t"/>
          <a:lstStyle/>
          <a:p>
            <a:pPr indent="0" marL="0">
              <a:lnSpc>
                <a:spcPts val="5468"/>
              </a:lnSpc>
              <a:buNone/>
            </a:pPr>
            <a:r>
              <a:rPr lang="en-US" sz="4374" b="1" spc="-44" kern="0" dirty="0">
                <a:solidFill>
                  <a:srgbClr val="000000"/>
                </a:solidFill>
                <a:latin typeface="Montserrat" pitchFamily="34" charset="0"/>
                <a:ea typeface="Montserrat" pitchFamily="34" charset="-122"/>
                <a:cs typeface="Montserrat" pitchFamily="34" charset="-120"/>
              </a:rPr>
              <a:t>Avantajları</a:t>
            </a:r>
            <a:endParaRPr lang="en-US" sz="4374" dirty="0"/>
          </a:p>
        </p:txBody>
      </p:sp>
      <p:pic>
        <p:nvPicPr>
          <p:cNvPr id="6" name="Image 1" descr="preencoded.png">    </p:cNvPr>
          <p:cNvPicPr>
            <a:picLocks noChangeAspect="1"/>
          </p:cNvPicPr>
          <p:nvPr/>
        </p:nvPicPr>
        <p:blipFill>
          <a:blip r:embed="rId2"/>
          <a:stretch>
            <a:fillRect/>
          </a:stretch>
        </p:blipFill>
        <p:spPr>
          <a:xfrm>
            <a:off x="833199" y="2138958"/>
            <a:ext cx="3572113" cy="2207657"/>
          </a:xfrm>
          <a:prstGeom prst="rect">
            <a:avLst/>
          </a:prstGeom>
        </p:spPr>
      </p:pic>
      <p:sp>
        <p:nvSpPr>
          <p:cNvPr id="7" name="Text 3"/>
          <p:cNvSpPr/>
          <p:nvPr/>
        </p:nvSpPr>
        <p:spPr>
          <a:xfrm>
            <a:off x="833199" y="4624268"/>
            <a:ext cx="2777490" cy="347186"/>
          </a:xfrm>
          <a:prstGeom prst="rect">
            <a:avLst/>
          </a:prstGeom>
          <a:noFill/>
          <a:ln/>
        </p:spPr>
        <p:txBody>
          <a:bodyPr wrap="none" rtlCol="0" anchor="t"/>
          <a:lstStyle/>
          <a:p>
            <a:pPr algn="l" indent="0" marL="0">
              <a:lnSpc>
                <a:spcPts val="2734"/>
              </a:lnSpc>
              <a:buNone/>
            </a:pPr>
            <a:r>
              <a:rPr lang="en-US" sz="2187" b="1" spc="-22" kern="0" dirty="0">
                <a:solidFill>
                  <a:srgbClr val="000000"/>
                </a:solidFill>
                <a:latin typeface="Montserrat" pitchFamily="34" charset="0"/>
                <a:ea typeface="Montserrat" pitchFamily="34" charset="-122"/>
                <a:cs typeface="Montserrat" pitchFamily="34" charset="-120"/>
              </a:rPr>
              <a:t>GitFlow</a:t>
            </a:r>
            <a:endParaRPr lang="en-US" sz="2187" dirty="0"/>
          </a:p>
        </p:txBody>
      </p:sp>
      <p:sp>
        <p:nvSpPr>
          <p:cNvPr id="8" name="Text 4"/>
          <p:cNvSpPr/>
          <p:nvPr/>
        </p:nvSpPr>
        <p:spPr>
          <a:xfrm>
            <a:off x="833199" y="5104686"/>
            <a:ext cx="3572113" cy="1999536"/>
          </a:xfrm>
          <a:prstGeom prst="rect">
            <a:avLst/>
          </a:prstGeom>
          <a:noFill/>
          <a:ln/>
        </p:spPr>
        <p:txBody>
          <a:bodyPr wrap="square" rtlCol="0" anchor="t"/>
          <a:lstStyle/>
          <a:p>
            <a:pPr algn="l" indent="0" marL="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Belirli dal türleriyle düzenli bir yapı sağlar, versiyonlama sürecini kolaylaştırır ve birden fazla özelliğin aynı anda geliştirilmesine olanak tanır. Üretimdeki acil hatalar da hızlıca düzeltilebilir.</a:t>
            </a:r>
            <a:endParaRPr lang="en-US" sz="1750" dirty="0"/>
          </a:p>
        </p:txBody>
      </p:sp>
      <p:pic>
        <p:nvPicPr>
          <p:cNvPr id="9" name="Image 2" descr="preencoded.png">    </p:cNvPr>
          <p:cNvPicPr>
            <a:picLocks noChangeAspect="1"/>
          </p:cNvPicPr>
          <p:nvPr/>
        </p:nvPicPr>
        <p:blipFill>
          <a:blip r:embed="rId3"/>
          <a:stretch>
            <a:fillRect/>
          </a:stretch>
        </p:blipFill>
        <p:spPr>
          <a:xfrm>
            <a:off x="4738568" y="2138958"/>
            <a:ext cx="3572232" cy="2207776"/>
          </a:xfrm>
          <a:prstGeom prst="rect">
            <a:avLst/>
          </a:prstGeom>
        </p:spPr>
      </p:pic>
      <p:sp>
        <p:nvSpPr>
          <p:cNvPr id="10" name="Text 5"/>
          <p:cNvSpPr/>
          <p:nvPr/>
        </p:nvSpPr>
        <p:spPr>
          <a:xfrm>
            <a:off x="4738568" y="4624388"/>
            <a:ext cx="3572232" cy="694373"/>
          </a:xfrm>
          <a:prstGeom prst="rect">
            <a:avLst/>
          </a:prstGeom>
          <a:noFill/>
          <a:ln/>
        </p:spPr>
        <p:txBody>
          <a:bodyPr wrap="square" rtlCol="0" anchor="t"/>
          <a:lstStyle/>
          <a:p>
            <a:pPr algn="l" indent="0" marL="0">
              <a:lnSpc>
                <a:spcPts val="2734"/>
              </a:lnSpc>
              <a:buNone/>
            </a:pPr>
            <a:r>
              <a:rPr lang="en-US" sz="2187" b="1" spc="-22" kern="0" dirty="0">
                <a:solidFill>
                  <a:srgbClr val="000000"/>
                </a:solidFill>
                <a:latin typeface="Montserrat" pitchFamily="34" charset="0"/>
                <a:ea typeface="Montserrat" pitchFamily="34" charset="-122"/>
                <a:cs typeface="Montserrat" pitchFamily="34" charset="-120"/>
              </a:rPr>
              <a:t>Trunk-Based Development (TBD)</a:t>
            </a:r>
            <a:endParaRPr lang="en-US" sz="2187" dirty="0"/>
          </a:p>
        </p:txBody>
      </p:sp>
      <p:sp>
        <p:nvSpPr>
          <p:cNvPr id="11" name="Text 6"/>
          <p:cNvSpPr/>
          <p:nvPr/>
        </p:nvSpPr>
        <p:spPr>
          <a:xfrm>
            <a:off x="4738568" y="5451991"/>
            <a:ext cx="3572232" cy="1666280"/>
          </a:xfrm>
          <a:prstGeom prst="rect">
            <a:avLst/>
          </a:prstGeom>
          <a:noFill/>
          <a:ln/>
        </p:spPr>
        <p:txBody>
          <a:bodyPr wrap="square" rtlCol="0" anchor="t"/>
          <a:lstStyle/>
          <a:p>
            <a:pPr algn="l" indent="0" marL="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Tek bir ana dal kullanımıyla yönetim kolaylaşır, değişiklikler sürekli entegre edilir ve hatalar hızlıca tespit edilip düzeltilir. Kısa dal ömürleri sayesinde güncel kalmak da kolaydır.</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7620" y="0"/>
            <a:ext cx="5486400" cy="8229600"/>
          </a:xfrm>
          <a:prstGeom prst="rect">
            <a:avLst/>
          </a:prstGeom>
        </p:spPr>
      </p:pic>
      <p:sp>
        <p:nvSpPr>
          <p:cNvPr id="5" name="Text 2"/>
          <p:cNvSpPr/>
          <p:nvPr/>
        </p:nvSpPr>
        <p:spPr>
          <a:xfrm>
            <a:off x="6319599" y="944642"/>
            <a:ext cx="5554980" cy="694373"/>
          </a:xfrm>
          <a:prstGeom prst="rect">
            <a:avLst/>
          </a:prstGeom>
          <a:noFill/>
          <a:ln/>
        </p:spPr>
        <p:txBody>
          <a:bodyPr wrap="none" rtlCol="0" anchor="t"/>
          <a:lstStyle/>
          <a:p>
            <a:pPr indent="0" marL="0">
              <a:lnSpc>
                <a:spcPts val="5468"/>
              </a:lnSpc>
              <a:buNone/>
            </a:pPr>
            <a:r>
              <a:rPr lang="en-US" sz="4374" b="1" spc="-44" kern="0" dirty="0">
                <a:solidFill>
                  <a:srgbClr val="000000"/>
                </a:solidFill>
                <a:latin typeface="Montserrat" pitchFamily="34" charset="0"/>
                <a:ea typeface="Montserrat" pitchFamily="34" charset="-122"/>
                <a:cs typeface="Montserrat" pitchFamily="34" charset="-120"/>
              </a:rPr>
              <a:t>Dezavantajları</a:t>
            </a:r>
            <a:endParaRPr lang="en-US" sz="4374" dirty="0"/>
          </a:p>
        </p:txBody>
      </p:sp>
      <p:pic>
        <p:nvPicPr>
          <p:cNvPr id="6" name="Image 1" descr="preencoded.png">    </p:cNvPr>
          <p:cNvPicPr>
            <a:picLocks noChangeAspect="1"/>
          </p:cNvPicPr>
          <p:nvPr/>
        </p:nvPicPr>
        <p:blipFill>
          <a:blip r:embed="rId2"/>
          <a:stretch>
            <a:fillRect/>
          </a:stretch>
        </p:blipFill>
        <p:spPr>
          <a:xfrm>
            <a:off x="6319599" y="1972270"/>
            <a:ext cx="3572113" cy="2207657"/>
          </a:xfrm>
          <a:prstGeom prst="rect">
            <a:avLst/>
          </a:prstGeom>
        </p:spPr>
      </p:pic>
      <p:sp>
        <p:nvSpPr>
          <p:cNvPr id="7" name="Text 3"/>
          <p:cNvSpPr/>
          <p:nvPr/>
        </p:nvSpPr>
        <p:spPr>
          <a:xfrm>
            <a:off x="6319599" y="4457581"/>
            <a:ext cx="2777490" cy="347186"/>
          </a:xfrm>
          <a:prstGeom prst="rect">
            <a:avLst/>
          </a:prstGeom>
          <a:noFill/>
          <a:ln/>
        </p:spPr>
        <p:txBody>
          <a:bodyPr wrap="none" rtlCol="0" anchor="t"/>
          <a:lstStyle/>
          <a:p>
            <a:pPr algn="l" indent="0" marL="0">
              <a:lnSpc>
                <a:spcPts val="2734"/>
              </a:lnSpc>
              <a:buNone/>
            </a:pPr>
            <a:r>
              <a:rPr lang="en-US" sz="2187" b="1" spc="-22" kern="0" dirty="0">
                <a:solidFill>
                  <a:srgbClr val="000000"/>
                </a:solidFill>
                <a:latin typeface="Montserrat" pitchFamily="34" charset="0"/>
                <a:ea typeface="Montserrat" pitchFamily="34" charset="-122"/>
                <a:cs typeface="Montserrat" pitchFamily="34" charset="-120"/>
              </a:rPr>
              <a:t>GitFlow</a:t>
            </a:r>
            <a:endParaRPr lang="en-US" sz="2187" dirty="0"/>
          </a:p>
        </p:txBody>
      </p:sp>
      <p:sp>
        <p:nvSpPr>
          <p:cNvPr id="8" name="Text 4"/>
          <p:cNvSpPr/>
          <p:nvPr/>
        </p:nvSpPr>
        <p:spPr>
          <a:xfrm>
            <a:off x="6319599" y="4937998"/>
            <a:ext cx="3572113" cy="1333024"/>
          </a:xfrm>
          <a:prstGeom prst="rect">
            <a:avLst/>
          </a:prstGeom>
          <a:noFill/>
          <a:ln/>
        </p:spPr>
        <p:txBody>
          <a:bodyPr wrap="square" rtlCol="0" anchor="t"/>
          <a:lstStyle/>
          <a:p>
            <a:pPr algn="l" indent="0" marL="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Dal yönetimi küçük takımlar için karmaşık olabilir. Dal birleşmeleri zaman alabilir. Dal geçişleri ve yönetimi zaman alıcıdır.</a:t>
            </a:r>
            <a:endParaRPr lang="en-US" sz="1750" dirty="0"/>
          </a:p>
        </p:txBody>
      </p:sp>
      <p:pic>
        <p:nvPicPr>
          <p:cNvPr id="9" name="Image 2" descr="preencoded.png">    </p:cNvPr>
          <p:cNvPicPr>
            <a:picLocks noChangeAspect="1"/>
          </p:cNvPicPr>
          <p:nvPr/>
        </p:nvPicPr>
        <p:blipFill>
          <a:blip r:embed="rId3"/>
          <a:stretch>
            <a:fillRect/>
          </a:stretch>
        </p:blipFill>
        <p:spPr>
          <a:xfrm>
            <a:off x="10224968" y="1972270"/>
            <a:ext cx="3572232" cy="2207776"/>
          </a:xfrm>
          <a:prstGeom prst="rect">
            <a:avLst/>
          </a:prstGeom>
        </p:spPr>
      </p:pic>
      <p:sp>
        <p:nvSpPr>
          <p:cNvPr id="10" name="Text 5"/>
          <p:cNvSpPr/>
          <p:nvPr/>
        </p:nvSpPr>
        <p:spPr>
          <a:xfrm>
            <a:off x="10224968" y="4457700"/>
            <a:ext cx="3572232" cy="694373"/>
          </a:xfrm>
          <a:prstGeom prst="rect">
            <a:avLst/>
          </a:prstGeom>
          <a:noFill/>
          <a:ln/>
        </p:spPr>
        <p:txBody>
          <a:bodyPr wrap="square" rtlCol="0" anchor="t"/>
          <a:lstStyle/>
          <a:p>
            <a:pPr algn="l" indent="0" marL="0">
              <a:lnSpc>
                <a:spcPts val="2734"/>
              </a:lnSpc>
              <a:buNone/>
            </a:pPr>
            <a:r>
              <a:rPr lang="en-US" sz="2187" b="1" spc="-22" kern="0" dirty="0">
                <a:solidFill>
                  <a:srgbClr val="000000"/>
                </a:solidFill>
                <a:latin typeface="Montserrat" pitchFamily="34" charset="0"/>
                <a:ea typeface="Montserrat" pitchFamily="34" charset="-122"/>
                <a:cs typeface="Montserrat" pitchFamily="34" charset="-120"/>
              </a:rPr>
              <a:t>Trunk-Based Development (TBD)</a:t>
            </a:r>
            <a:endParaRPr lang="en-US" sz="2187" dirty="0"/>
          </a:p>
        </p:txBody>
      </p:sp>
      <p:sp>
        <p:nvSpPr>
          <p:cNvPr id="11" name="Text 6"/>
          <p:cNvSpPr/>
          <p:nvPr/>
        </p:nvSpPr>
        <p:spPr>
          <a:xfrm>
            <a:off x="10224968" y="5285303"/>
            <a:ext cx="3572232" cy="1999536"/>
          </a:xfrm>
          <a:prstGeom prst="rect">
            <a:avLst/>
          </a:prstGeom>
          <a:noFill/>
          <a:ln/>
        </p:spPr>
        <p:txBody>
          <a:bodyPr wrap="square" rtlCol="0" anchor="t"/>
          <a:lstStyle/>
          <a:p>
            <a:pPr algn="l" indent="0" marL="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Geliştiricilerin sürekli iletişim halinde olması gerekir. Hızlı entegrasyon, yeterince test edilmemiş kodların dahil edilme riskini artırır. Çok büyük projelerde tek dal üzerinde çalışmak zor olabilir.</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2517696" y="1851541"/>
            <a:ext cx="4526399" cy="4526399"/>
          </a:xfrm>
          <a:prstGeom prst="rect">
            <a:avLst/>
          </a:prstGeom>
        </p:spPr>
      </p:pic>
      <p:sp>
        <p:nvSpPr>
          <p:cNvPr id="5" name="Text 2"/>
          <p:cNvSpPr/>
          <p:nvPr/>
        </p:nvSpPr>
        <p:spPr>
          <a:xfrm>
            <a:off x="7593687" y="1820823"/>
            <a:ext cx="4526399" cy="1388745"/>
          </a:xfrm>
          <a:prstGeom prst="rect">
            <a:avLst/>
          </a:prstGeom>
          <a:noFill/>
          <a:ln/>
        </p:spPr>
        <p:txBody>
          <a:bodyPr wrap="square" rtlCol="0" anchor="t"/>
          <a:lstStyle/>
          <a:p>
            <a:pPr indent="0" marL="0">
              <a:lnSpc>
                <a:spcPts val="5468"/>
              </a:lnSpc>
              <a:buNone/>
            </a:pPr>
            <a:r>
              <a:rPr lang="en-US" sz="4374" b="1" spc="-44" kern="0" dirty="0">
                <a:solidFill>
                  <a:srgbClr val="000000"/>
                </a:solidFill>
                <a:latin typeface="Montserrat" pitchFamily="34" charset="0"/>
                <a:ea typeface="Montserrat" pitchFamily="34" charset="-122"/>
                <a:cs typeface="Montserrat" pitchFamily="34" charset="-120"/>
              </a:rPr>
              <a:t>Merge &amp; Conflicts</a:t>
            </a:r>
            <a:endParaRPr lang="en-US" sz="4374" dirty="0"/>
          </a:p>
        </p:txBody>
      </p:sp>
      <p:sp>
        <p:nvSpPr>
          <p:cNvPr id="6" name="Text 3"/>
          <p:cNvSpPr/>
          <p:nvPr/>
        </p:nvSpPr>
        <p:spPr>
          <a:xfrm>
            <a:off x="7593687" y="3431738"/>
            <a:ext cx="4526399" cy="2999303"/>
          </a:xfrm>
          <a:prstGeom prst="rect">
            <a:avLst/>
          </a:prstGeom>
          <a:noFill/>
          <a:ln/>
        </p:spPr>
        <p:txBody>
          <a:bodyPr wrap="square" rtlCol="0" anchor="t"/>
          <a:lstStyle/>
          <a:p>
            <a:pPr indent="0" marL="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Merge işlemi , farklı dallardaki değişikliklerin birleştirilmesi anlamına gelir. Birleştirme sırasında, farklı dallardaki değişiklikler çakışabilir(conflict) ve çözüm gerektirebilir. Bu çakışmalar, çeşitli araçlar ve teknikler kullanılarak çözülebilir. Çakışmaların başarılı bir şekilde çözülmesi, kod tabanının bütünlüğünü korurken farklı dallardaki çalışmaların birleştirilmesini sağlar.</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517696" y="2426851"/>
            <a:ext cx="5554980" cy="694373"/>
          </a:xfrm>
          <a:prstGeom prst="rect">
            <a:avLst/>
          </a:prstGeom>
          <a:noFill/>
          <a:ln/>
        </p:spPr>
        <p:txBody>
          <a:bodyPr wrap="none" rtlCol="0" anchor="t"/>
          <a:lstStyle/>
          <a:p>
            <a:pPr indent="0" marL="0">
              <a:lnSpc>
                <a:spcPts val="5468"/>
              </a:lnSpc>
              <a:buNone/>
            </a:pPr>
            <a:r>
              <a:rPr lang="en-US" sz="4374" b="1" spc="-44" kern="0" dirty="0">
                <a:solidFill>
                  <a:srgbClr val="000000"/>
                </a:solidFill>
                <a:latin typeface="Montserrat" pitchFamily="34" charset="0"/>
                <a:ea typeface="Montserrat" pitchFamily="34" charset="-122"/>
                <a:cs typeface="Montserrat" pitchFamily="34" charset="-120"/>
              </a:rPr>
              <a:t>Örnek Senaryo</a:t>
            </a:r>
            <a:endParaRPr lang="en-US" sz="4374" dirty="0"/>
          </a:p>
        </p:txBody>
      </p:sp>
      <p:pic>
        <p:nvPicPr>
          <p:cNvPr id="5" name="Image 0" descr="preencoded.png">
            <a:hlinkClick r:id="rId2" tooltip=""/>
          </p:cNvPr>
          <p:cNvPicPr>
            <a:picLocks noChangeAspect="1"/>
          </p:cNvPicPr>
          <p:nvPr/>
        </p:nvPicPr>
        <p:blipFill>
          <a:blip r:embed="rId1"/>
          <a:stretch>
            <a:fillRect/>
          </a:stretch>
        </p:blipFill>
        <p:spPr>
          <a:xfrm>
            <a:off x="2517696" y="3565565"/>
            <a:ext cx="9594890" cy="223718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4537591" y="3173254"/>
            <a:ext cx="5554980" cy="694373"/>
          </a:xfrm>
          <a:prstGeom prst="rect">
            <a:avLst/>
          </a:prstGeom>
          <a:noFill/>
          <a:ln/>
        </p:spPr>
        <p:txBody>
          <a:bodyPr wrap="none" rtlCol="0" anchor="t"/>
          <a:lstStyle/>
          <a:p>
            <a:pPr algn="ctr" indent="0" marL="0">
              <a:lnSpc>
                <a:spcPts val="5468"/>
              </a:lnSpc>
              <a:buNone/>
            </a:pPr>
            <a:r>
              <a:rPr lang="en-US" sz="4374" b="1" spc="-44" kern="0" dirty="0">
                <a:solidFill>
                  <a:srgbClr val="000000"/>
                </a:solidFill>
                <a:latin typeface="Montserrat" pitchFamily="34" charset="0"/>
                <a:ea typeface="Montserrat" pitchFamily="34" charset="-122"/>
                <a:cs typeface="Montserrat" pitchFamily="34" charset="-120"/>
              </a:rPr>
              <a:t>Teşekkürler</a:t>
            </a:r>
            <a:endParaRPr lang="en-US" sz="4374" dirty="0"/>
          </a:p>
        </p:txBody>
      </p:sp>
      <p:sp>
        <p:nvSpPr>
          <p:cNvPr id="5" name="Shape 3"/>
          <p:cNvSpPr/>
          <p:nvPr/>
        </p:nvSpPr>
        <p:spPr>
          <a:xfrm>
            <a:off x="7137440" y="4311968"/>
            <a:ext cx="355402" cy="355402"/>
          </a:xfrm>
          <a:prstGeom prst="roundRect">
            <a:avLst>
              <a:gd name="adj" fmla="val 25726039"/>
            </a:avLst>
          </a:prstGeom>
          <a:noFill/>
          <a:ln w="7620">
            <a:solidFill>
              <a:srgbClr val="FFFFFF"/>
            </a:solidFill>
            <a:prstDash val="solid"/>
          </a:ln>
        </p:spPr>
      </p:sp>
      <p:pic>
        <p:nvPicPr>
          <p:cNvPr id="6" name="Image 0" descr="preencoded.png">    </p:cNvPr>
          <p:cNvPicPr>
            <a:picLocks noChangeAspect="1"/>
          </p:cNvPicPr>
          <p:nvPr/>
        </p:nvPicPr>
        <p:blipFill>
          <a:blip r:embed="rId1"/>
          <a:stretch>
            <a:fillRect/>
          </a:stretch>
        </p:blipFill>
        <p:spPr>
          <a:xfrm>
            <a:off x="7145060" y="4319587"/>
            <a:ext cx="340162" cy="340162"/>
          </a:xfrm>
          <a:prstGeom prst="rect">
            <a:avLst/>
          </a:prstGeom>
        </p:spPr>
      </p:pic>
      <p:sp>
        <p:nvSpPr>
          <p:cNvPr id="7" name="Text 4"/>
          <p:cNvSpPr/>
          <p:nvPr/>
        </p:nvSpPr>
        <p:spPr>
          <a:xfrm>
            <a:off x="6141839" y="4667369"/>
            <a:ext cx="2346484" cy="388858"/>
          </a:xfrm>
          <a:prstGeom prst="rect">
            <a:avLst/>
          </a:prstGeom>
          <a:noFill/>
          <a:ln/>
        </p:spPr>
        <p:txBody>
          <a:bodyPr wrap="none" rtlCol="0" anchor="t"/>
          <a:lstStyle/>
          <a:p>
            <a:pPr algn="ctr" indent="0" marL="0">
              <a:lnSpc>
                <a:spcPts val="3062"/>
              </a:lnSpc>
              <a:buNone/>
            </a:pPr>
            <a:r>
              <a:rPr lang="en-US" sz="2187" b="1" dirty="0">
                <a:solidFill>
                  <a:srgbClr val="3D3838"/>
                </a:solidFill>
                <a:latin typeface="Source Sans Pro" pitchFamily="34" charset="0"/>
                <a:ea typeface="Source Sans Pro" pitchFamily="34" charset="-122"/>
                <a:cs typeface="Source Sans Pro" pitchFamily="34" charset="-120"/>
              </a:rPr>
              <a:t>by Alameddin Çelik</a:t>
            </a:r>
            <a:endParaRPr lang="en-US" sz="218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517696" y="1109901"/>
            <a:ext cx="6599039" cy="694373"/>
          </a:xfrm>
          <a:prstGeom prst="rect">
            <a:avLst/>
          </a:prstGeom>
          <a:noFill/>
          <a:ln/>
        </p:spPr>
        <p:txBody>
          <a:bodyPr wrap="none" rtlCol="0" anchor="t"/>
          <a:lstStyle/>
          <a:p>
            <a:pPr indent="0" marL="0">
              <a:lnSpc>
                <a:spcPts val="5468"/>
              </a:lnSpc>
              <a:buNone/>
            </a:pPr>
            <a:r>
              <a:rPr lang="en-US" sz="4374" b="1" spc="-44" kern="0" dirty="0">
                <a:solidFill>
                  <a:srgbClr val="000000"/>
                </a:solidFill>
                <a:latin typeface="Montserrat" pitchFamily="34" charset="0"/>
                <a:ea typeface="Montserrat" pitchFamily="34" charset="-122"/>
                <a:cs typeface="Montserrat" pitchFamily="34" charset="-120"/>
              </a:rPr>
              <a:t>Git'in Temel Kavramları</a:t>
            </a:r>
            <a:endParaRPr lang="en-US" sz="4374" dirty="0"/>
          </a:p>
        </p:txBody>
      </p:sp>
      <p:sp>
        <p:nvSpPr>
          <p:cNvPr id="5" name="Shape 3"/>
          <p:cNvSpPr/>
          <p:nvPr/>
        </p:nvSpPr>
        <p:spPr>
          <a:xfrm>
            <a:off x="2517696" y="2248614"/>
            <a:ext cx="4686419" cy="2257782"/>
          </a:xfrm>
          <a:prstGeom prst="roundRect">
            <a:avLst>
              <a:gd name="adj" fmla="val 5905"/>
            </a:avLst>
          </a:prstGeom>
          <a:solidFill>
            <a:srgbClr val="EDEDED"/>
          </a:solidFill>
          <a:ln/>
        </p:spPr>
      </p:sp>
      <p:sp>
        <p:nvSpPr>
          <p:cNvPr id="6" name="Text 4"/>
          <p:cNvSpPr/>
          <p:nvPr/>
        </p:nvSpPr>
        <p:spPr>
          <a:xfrm>
            <a:off x="2739866" y="2470785"/>
            <a:ext cx="2777490" cy="347186"/>
          </a:xfrm>
          <a:prstGeom prst="rect">
            <a:avLst/>
          </a:prstGeom>
          <a:noFill/>
          <a:ln/>
        </p:spPr>
        <p:txBody>
          <a:bodyPr wrap="none" rtlCol="0" anchor="t"/>
          <a:lstStyle/>
          <a:p>
            <a:pPr indent="0" marL="0">
              <a:lnSpc>
                <a:spcPts val="2734"/>
              </a:lnSpc>
              <a:buNone/>
            </a:pPr>
            <a:r>
              <a:rPr lang="en-US" sz="2187" b="1" spc="-22" kern="0" dirty="0">
                <a:solidFill>
                  <a:srgbClr val="000000"/>
                </a:solidFill>
                <a:latin typeface="Montserrat" pitchFamily="34" charset="0"/>
                <a:ea typeface="Montserrat" pitchFamily="34" charset="-122"/>
                <a:cs typeface="Montserrat" pitchFamily="34" charset="-120"/>
              </a:rPr>
              <a:t>Depo (Repository)</a:t>
            </a:r>
            <a:endParaRPr lang="en-US" sz="2187" dirty="0"/>
          </a:p>
        </p:txBody>
      </p:sp>
      <p:sp>
        <p:nvSpPr>
          <p:cNvPr id="7" name="Text 5"/>
          <p:cNvSpPr/>
          <p:nvPr/>
        </p:nvSpPr>
        <p:spPr>
          <a:xfrm>
            <a:off x="2739866" y="2951202"/>
            <a:ext cx="4242078" cy="1333024"/>
          </a:xfrm>
          <a:prstGeom prst="rect">
            <a:avLst/>
          </a:prstGeom>
          <a:noFill/>
          <a:ln/>
        </p:spPr>
        <p:txBody>
          <a:bodyPr wrap="square" rtlCol="0" anchor="t"/>
          <a:lstStyle/>
          <a:p>
            <a:pPr indent="0" marL="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Git'te projenizin tüm verilerinin saklandığı merkezi konumdur. Burada tüm dosyaların geçmişini ve değişikliklerini takip edebilirsiniz.</a:t>
            </a:r>
            <a:endParaRPr lang="en-US" sz="1750" dirty="0"/>
          </a:p>
        </p:txBody>
      </p:sp>
      <p:sp>
        <p:nvSpPr>
          <p:cNvPr id="8" name="Shape 6"/>
          <p:cNvSpPr/>
          <p:nvPr/>
        </p:nvSpPr>
        <p:spPr>
          <a:xfrm>
            <a:off x="7426285" y="2248614"/>
            <a:ext cx="4686419" cy="2257782"/>
          </a:xfrm>
          <a:prstGeom prst="roundRect">
            <a:avLst>
              <a:gd name="adj" fmla="val 5905"/>
            </a:avLst>
          </a:prstGeom>
          <a:solidFill>
            <a:srgbClr val="EDEDED"/>
          </a:solidFill>
          <a:ln/>
        </p:spPr>
      </p:sp>
      <p:sp>
        <p:nvSpPr>
          <p:cNvPr id="9" name="Text 7"/>
          <p:cNvSpPr/>
          <p:nvPr/>
        </p:nvSpPr>
        <p:spPr>
          <a:xfrm>
            <a:off x="7648456" y="2470785"/>
            <a:ext cx="2777490" cy="347186"/>
          </a:xfrm>
          <a:prstGeom prst="rect">
            <a:avLst/>
          </a:prstGeom>
          <a:noFill/>
          <a:ln/>
        </p:spPr>
        <p:txBody>
          <a:bodyPr wrap="none" rtlCol="0" anchor="t"/>
          <a:lstStyle/>
          <a:p>
            <a:pPr indent="0" marL="0">
              <a:lnSpc>
                <a:spcPts val="2734"/>
              </a:lnSpc>
              <a:buNone/>
            </a:pPr>
            <a:r>
              <a:rPr lang="en-US" sz="2187" b="1" spc="-22" kern="0" dirty="0">
                <a:solidFill>
                  <a:srgbClr val="000000"/>
                </a:solidFill>
                <a:latin typeface="Montserrat" pitchFamily="34" charset="0"/>
                <a:ea typeface="Montserrat" pitchFamily="34" charset="-122"/>
                <a:cs typeface="Montserrat" pitchFamily="34" charset="-120"/>
              </a:rPr>
              <a:t>Dallar (Branches)</a:t>
            </a:r>
            <a:endParaRPr lang="en-US" sz="2187" dirty="0"/>
          </a:p>
        </p:txBody>
      </p:sp>
      <p:sp>
        <p:nvSpPr>
          <p:cNvPr id="10" name="Text 8"/>
          <p:cNvSpPr/>
          <p:nvPr/>
        </p:nvSpPr>
        <p:spPr>
          <a:xfrm>
            <a:off x="7648456" y="2951202"/>
            <a:ext cx="4242078" cy="999768"/>
          </a:xfrm>
          <a:prstGeom prst="rect">
            <a:avLst/>
          </a:prstGeom>
          <a:noFill/>
          <a:ln/>
        </p:spPr>
        <p:txBody>
          <a:bodyPr wrap="square" rtlCol="0" anchor="t"/>
          <a:lstStyle/>
          <a:p>
            <a:pPr indent="0" marL="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Projenizde farklı özellikler üzerinde aynı anda çalışabilmenizi sağlayan bağımsız geliştirme yollarıdır.</a:t>
            </a:r>
            <a:endParaRPr lang="en-US" sz="1750" dirty="0"/>
          </a:p>
        </p:txBody>
      </p:sp>
      <p:sp>
        <p:nvSpPr>
          <p:cNvPr id="11" name="Shape 9"/>
          <p:cNvSpPr/>
          <p:nvPr/>
        </p:nvSpPr>
        <p:spPr>
          <a:xfrm>
            <a:off x="2517696" y="4728567"/>
            <a:ext cx="4686419" cy="2391013"/>
          </a:xfrm>
          <a:prstGeom prst="roundRect">
            <a:avLst>
              <a:gd name="adj" fmla="val 5576"/>
            </a:avLst>
          </a:prstGeom>
          <a:solidFill>
            <a:srgbClr val="EDEDED"/>
          </a:solidFill>
          <a:ln/>
        </p:spPr>
      </p:sp>
      <p:sp>
        <p:nvSpPr>
          <p:cNvPr id="12" name="Text 10"/>
          <p:cNvSpPr/>
          <p:nvPr/>
        </p:nvSpPr>
        <p:spPr>
          <a:xfrm>
            <a:off x="2739866" y="4950738"/>
            <a:ext cx="2777490" cy="347186"/>
          </a:xfrm>
          <a:prstGeom prst="rect">
            <a:avLst/>
          </a:prstGeom>
          <a:noFill/>
          <a:ln/>
        </p:spPr>
        <p:txBody>
          <a:bodyPr wrap="none" rtlCol="0" anchor="t"/>
          <a:lstStyle/>
          <a:p>
            <a:pPr indent="0" marL="0">
              <a:lnSpc>
                <a:spcPts val="2734"/>
              </a:lnSpc>
              <a:buNone/>
            </a:pPr>
            <a:r>
              <a:rPr lang="en-US" sz="2187" b="1" spc="-22" kern="0" dirty="0">
                <a:solidFill>
                  <a:srgbClr val="000000"/>
                </a:solidFill>
                <a:latin typeface="Montserrat" pitchFamily="34" charset="0"/>
                <a:ea typeface="Montserrat" pitchFamily="34" charset="-122"/>
                <a:cs typeface="Montserrat" pitchFamily="34" charset="-120"/>
              </a:rPr>
              <a:t>Commit</a:t>
            </a:r>
            <a:endParaRPr lang="en-US" sz="2187" dirty="0"/>
          </a:p>
        </p:txBody>
      </p:sp>
      <p:sp>
        <p:nvSpPr>
          <p:cNvPr id="13" name="Text 11"/>
          <p:cNvSpPr/>
          <p:nvPr/>
        </p:nvSpPr>
        <p:spPr>
          <a:xfrm>
            <a:off x="2739866" y="5431155"/>
            <a:ext cx="4242078" cy="999768"/>
          </a:xfrm>
          <a:prstGeom prst="rect">
            <a:avLst/>
          </a:prstGeom>
          <a:noFill/>
          <a:ln/>
        </p:spPr>
        <p:txBody>
          <a:bodyPr wrap="square" rtlCol="0" anchor="t"/>
          <a:lstStyle/>
          <a:p>
            <a:pPr indent="0" marL="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Yaptığınız değişiklikleri deponuza kaydetmek için kullanılan, değişikliklerin tarihçesini oluşturan işlemlerdir.</a:t>
            </a:r>
            <a:endParaRPr lang="en-US" sz="1750" dirty="0"/>
          </a:p>
        </p:txBody>
      </p:sp>
      <p:sp>
        <p:nvSpPr>
          <p:cNvPr id="14" name="Shape 12"/>
          <p:cNvSpPr/>
          <p:nvPr/>
        </p:nvSpPr>
        <p:spPr>
          <a:xfrm>
            <a:off x="7426285" y="4728567"/>
            <a:ext cx="4686419" cy="2391013"/>
          </a:xfrm>
          <a:prstGeom prst="roundRect">
            <a:avLst>
              <a:gd name="adj" fmla="val 5576"/>
            </a:avLst>
          </a:prstGeom>
          <a:solidFill>
            <a:srgbClr val="EDEDED"/>
          </a:solidFill>
          <a:ln/>
        </p:spPr>
      </p:sp>
      <p:sp>
        <p:nvSpPr>
          <p:cNvPr id="15" name="Text 13"/>
          <p:cNvSpPr/>
          <p:nvPr/>
        </p:nvSpPr>
        <p:spPr>
          <a:xfrm>
            <a:off x="7648456" y="4950738"/>
            <a:ext cx="2777490" cy="347186"/>
          </a:xfrm>
          <a:prstGeom prst="rect">
            <a:avLst/>
          </a:prstGeom>
          <a:noFill/>
          <a:ln/>
        </p:spPr>
        <p:txBody>
          <a:bodyPr wrap="none" rtlCol="0" anchor="t"/>
          <a:lstStyle/>
          <a:p>
            <a:pPr indent="0" marL="0">
              <a:lnSpc>
                <a:spcPts val="2734"/>
              </a:lnSpc>
              <a:buNone/>
            </a:pPr>
            <a:r>
              <a:rPr lang="en-US" sz="2187" b="1" spc="-22" kern="0" dirty="0">
                <a:solidFill>
                  <a:srgbClr val="000000"/>
                </a:solidFill>
                <a:latin typeface="Montserrat" pitchFamily="34" charset="0"/>
                <a:ea typeface="Montserrat" pitchFamily="34" charset="-122"/>
                <a:cs typeface="Montserrat" pitchFamily="34" charset="-120"/>
              </a:rPr>
              <a:t>Pull &amp; Push</a:t>
            </a:r>
            <a:endParaRPr lang="en-US" sz="2187" dirty="0"/>
          </a:p>
        </p:txBody>
      </p:sp>
      <p:sp>
        <p:nvSpPr>
          <p:cNvPr id="16" name="Text 14"/>
          <p:cNvSpPr/>
          <p:nvPr/>
        </p:nvSpPr>
        <p:spPr>
          <a:xfrm>
            <a:off x="7648456" y="5431155"/>
            <a:ext cx="4242078" cy="666512"/>
          </a:xfrm>
          <a:prstGeom prst="rect">
            <a:avLst/>
          </a:prstGeom>
          <a:noFill/>
          <a:ln/>
        </p:spPr>
        <p:txBody>
          <a:bodyPr wrap="square" rtlCol="0" anchor="t"/>
          <a:lstStyle/>
          <a:p>
            <a:pPr indent="0" marL="0">
              <a:lnSpc>
                <a:spcPts val="2624"/>
              </a:lnSpc>
              <a:buNone/>
            </a:pPr>
            <a:r>
              <a:rPr lang="en-US" sz="1750" b="1" dirty="0">
                <a:solidFill>
                  <a:srgbClr val="3D3838"/>
                </a:solidFill>
                <a:latin typeface="Source Sans Pro" pitchFamily="34" charset="0"/>
                <a:ea typeface="Source Sans Pro" pitchFamily="34" charset="-122"/>
                <a:cs typeface="Source Sans Pro" pitchFamily="34" charset="-120"/>
              </a:rPr>
              <a:t>Pull:</a:t>
            </a:r>
            <a:pPr indent="0" marL="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 Başka bir kullanıcının güncelleştirmelerini almak </a:t>
            </a:r>
            <a:endParaRPr lang="en-US" sz="1750" dirty="0"/>
          </a:p>
        </p:txBody>
      </p:sp>
      <p:sp>
        <p:nvSpPr>
          <p:cNvPr id="17" name="Text 15"/>
          <p:cNvSpPr/>
          <p:nvPr/>
        </p:nvSpPr>
        <p:spPr>
          <a:xfrm>
            <a:off x="7648456" y="6230898"/>
            <a:ext cx="4242078" cy="666512"/>
          </a:xfrm>
          <a:prstGeom prst="rect">
            <a:avLst/>
          </a:prstGeom>
          <a:noFill/>
          <a:ln/>
        </p:spPr>
        <p:txBody>
          <a:bodyPr wrap="square" rtlCol="0" anchor="t"/>
          <a:lstStyle/>
          <a:p>
            <a:pPr indent="0" marL="0">
              <a:lnSpc>
                <a:spcPts val="2624"/>
              </a:lnSpc>
              <a:buNone/>
            </a:pPr>
            <a:r>
              <a:rPr lang="en-US" sz="1750" b="1" dirty="0">
                <a:solidFill>
                  <a:srgbClr val="3D3838"/>
                </a:solidFill>
                <a:latin typeface="Source Sans Pro" pitchFamily="34" charset="0"/>
                <a:ea typeface="Source Sans Pro" pitchFamily="34" charset="-122"/>
                <a:cs typeface="Source Sans Pro" pitchFamily="34" charset="-120"/>
              </a:rPr>
              <a:t>Push:</a:t>
            </a:r>
            <a:pPr indent="0" marL="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 Yaptığınız değişiklikleri uzak depoya göndermek</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517696" y="1087874"/>
            <a:ext cx="5554980" cy="694373"/>
          </a:xfrm>
          <a:prstGeom prst="rect">
            <a:avLst/>
          </a:prstGeom>
          <a:noFill/>
          <a:ln/>
        </p:spPr>
        <p:txBody>
          <a:bodyPr wrap="none" rtlCol="0" anchor="t"/>
          <a:lstStyle/>
          <a:p>
            <a:pPr indent="0" marL="0">
              <a:lnSpc>
                <a:spcPts val="5468"/>
              </a:lnSpc>
              <a:buNone/>
            </a:pPr>
            <a:r>
              <a:rPr lang="en-US" sz="4374" b="1" spc="-44" kern="0" dirty="0">
                <a:solidFill>
                  <a:srgbClr val="000000"/>
                </a:solidFill>
                <a:latin typeface="Montserrat" pitchFamily="34" charset="0"/>
                <a:ea typeface="Montserrat" pitchFamily="34" charset="-122"/>
                <a:cs typeface="Montserrat" pitchFamily="34" charset="-120"/>
              </a:rPr>
              <a:t>Repository</a:t>
            </a:r>
            <a:endParaRPr lang="en-US" sz="4374" dirty="0"/>
          </a:p>
        </p:txBody>
      </p:sp>
      <p:sp>
        <p:nvSpPr>
          <p:cNvPr id="5" name="Text 3"/>
          <p:cNvSpPr/>
          <p:nvPr/>
        </p:nvSpPr>
        <p:spPr>
          <a:xfrm>
            <a:off x="2517696" y="2315408"/>
            <a:ext cx="4526399" cy="1666280"/>
          </a:xfrm>
          <a:prstGeom prst="rect">
            <a:avLst/>
          </a:prstGeom>
          <a:noFill/>
          <a:ln/>
        </p:spPr>
        <p:txBody>
          <a:bodyPr wrap="square" rtlCol="0" anchor="t"/>
          <a:lstStyle/>
          <a:p>
            <a:pPr indent="0" marL="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Git repository yazılım projelerinizde tüm dosyalarınızı ve değişikliklerinizi sakladığınız bir depodur. Aynı zamanda repository, projenizin tarihçesini takip edebilmenizi ve farklı geliştirme ekipleri ile işbirliği yapabilmenizi sağlar.</a:t>
            </a:r>
            <a:endParaRPr lang="en-US" sz="1750" dirty="0"/>
          </a:p>
        </p:txBody>
      </p:sp>
      <p:sp>
        <p:nvSpPr>
          <p:cNvPr id="6" name="Text 4"/>
          <p:cNvSpPr/>
          <p:nvPr/>
        </p:nvSpPr>
        <p:spPr>
          <a:xfrm>
            <a:off x="2517696" y="4181594"/>
            <a:ext cx="4526399" cy="1333024"/>
          </a:xfrm>
          <a:prstGeom prst="rect">
            <a:avLst/>
          </a:prstGeom>
          <a:noFill/>
          <a:ln/>
        </p:spPr>
        <p:txBody>
          <a:bodyPr wrap="square" rtlCol="0" anchor="t"/>
          <a:lstStyle/>
          <a:p>
            <a:pPr indent="0" marL="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Ayrıca Private ve Public seçenekler ile depolarınızı diğer kullanıcılarla paylaşabilir veya sadece sizin(veya ekibinizin) ulaşabileceğiniz şekilde saklayabilirsiniz.</a:t>
            </a:r>
            <a:endParaRPr lang="en-US" sz="1750" dirty="0"/>
          </a:p>
        </p:txBody>
      </p:sp>
      <p:sp>
        <p:nvSpPr>
          <p:cNvPr id="7" name="Text 5"/>
          <p:cNvSpPr/>
          <p:nvPr/>
        </p:nvSpPr>
        <p:spPr>
          <a:xfrm>
            <a:off x="2517696" y="5714524"/>
            <a:ext cx="4526399" cy="333256"/>
          </a:xfrm>
          <a:prstGeom prst="rect">
            <a:avLst/>
          </a:prstGeom>
          <a:noFill/>
          <a:ln/>
        </p:spPr>
        <p:txBody>
          <a:bodyPr wrap="none" rtlCol="0" anchor="t"/>
          <a:lstStyle/>
          <a:p>
            <a:pPr indent="0" marL="0">
              <a:lnSpc>
                <a:spcPts val="2624"/>
              </a:lnSpc>
              <a:buNone/>
            </a:pPr>
            <a:endParaRPr lang="en-US" sz="1750" dirty="0"/>
          </a:p>
        </p:txBody>
      </p:sp>
      <p:pic>
        <p:nvPicPr>
          <p:cNvPr id="8" name="Image 0" descr="preencoded.png">    </p:cNvPr>
          <p:cNvPicPr>
            <a:picLocks noChangeAspect="1"/>
          </p:cNvPicPr>
          <p:nvPr/>
        </p:nvPicPr>
        <p:blipFill>
          <a:blip r:embed="rId1"/>
          <a:stretch>
            <a:fillRect/>
          </a:stretch>
        </p:blipFill>
        <p:spPr>
          <a:xfrm>
            <a:off x="7593687" y="2365415"/>
            <a:ext cx="4526399" cy="45263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684978" y="590669"/>
            <a:ext cx="5361265" cy="670084"/>
          </a:xfrm>
          <a:prstGeom prst="rect">
            <a:avLst/>
          </a:prstGeom>
          <a:noFill/>
          <a:ln/>
        </p:spPr>
        <p:txBody>
          <a:bodyPr wrap="none" rtlCol="0" anchor="t"/>
          <a:lstStyle/>
          <a:p>
            <a:pPr indent="0" marL="0">
              <a:lnSpc>
                <a:spcPts val="5277"/>
              </a:lnSpc>
              <a:buNone/>
            </a:pPr>
            <a:r>
              <a:rPr lang="en-US" sz="4222" b="1" spc="-42" kern="0" dirty="0">
                <a:solidFill>
                  <a:srgbClr val="000000"/>
                </a:solidFill>
                <a:latin typeface="Montserrat" pitchFamily="34" charset="0"/>
                <a:ea typeface="Montserrat" pitchFamily="34" charset="-122"/>
                <a:cs typeface="Montserrat" pitchFamily="34" charset="-120"/>
              </a:rPr>
              <a:t>Repository</a:t>
            </a:r>
            <a:endParaRPr lang="en-US" sz="4222" dirty="0"/>
          </a:p>
        </p:txBody>
      </p:sp>
      <p:pic>
        <p:nvPicPr>
          <p:cNvPr id="5" name="Image 0" descr="preencoded.png">    </p:cNvPr>
          <p:cNvPicPr>
            <a:picLocks noChangeAspect="1"/>
          </p:cNvPicPr>
          <p:nvPr/>
        </p:nvPicPr>
        <p:blipFill>
          <a:blip r:embed="rId1"/>
          <a:stretch>
            <a:fillRect/>
          </a:stretch>
        </p:blipFill>
        <p:spPr>
          <a:xfrm>
            <a:off x="2759869" y="1689616"/>
            <a:ext cx="9110663" cy="594919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2642830"/>
            <a:ext cx="5554980" cy="694373"/>
          </a:xfrm>
          <a:prstGeom prst="rect">
            <a:avLst/>
          </a:prstGeom>
          <a:noFill/>
          <a:ln/>
        </p:spPr>
        <p:txBody>
          <a:bodyPr wrap="none" rtlCol="0" anchor="t"/>
          <a:lstStyle/>
          <a:p>
            <a:pPr indent="0" marL="0">
              <a:lnSpc>
                <a:spcPts val="5468"/>
              </a:lnSpc>
              <a:buNone/>
            </a:pPr>
            <a:r>
              <a:rPr lang="en-US" sz="4374" b="1" spc="-44" kern="0" dirty="0">
                <a:solidFill>
                  <a:srgbClr val="000000"/>
                </a:solidFill>
                <a:latin typeface="Montserrat" pitchFamily="34" charset="0"/>
                <a:ea typeface="Montserrat" pitchFamily="34" charset="-122"/>
                <a:cs typeface="Montserrat" pitchFamily="34" charset="-120"/>
              </a:rPr>
              <a:t>Commit</a:t>
            </a:r>
            <a:endParaRPr lang="en-US" sz="4374" dirty="0"/>
          </a:p>
        </p:txBody>
      </p:sp>
      <p:sp>
        <p:nvSpPr>
          <p:cNvPr id="6" name="Text 3"/>
          <p:cNvSpPr/>
          <p:nvPr/>
        </p:nvSpPr>
        <p:spPr>
          <a:xfrm>
            <a:off x="833199" y="3670459"/>
            <a:ext cx="7477601" cy="999768"/>
          </a:xfrm>
          <a:prstGeom prst="rect">
            <a:avLst/>
          </a:prstGeom>
          <a:noFill/>
          <a:ln/>
        </p:spPr>
        <p:txBody>
          <a:bodyPr wrap="square" rtlCol="0" anchor="t"/>
          <a:lstStyle/>
          <a:p>
            <a:pPr indent="0" marL="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Commit, Git'in en temel kavramlarından biridir. Commit, yaptığınız değişiklikleri kalıcı olarak kaydetmenizi sağlar. Her commit, önceki durumla kıyaslanabilir bir anlık görüntü oluşturur.</a:t>
            </a:r>
            <a:endParaRPr lang="en-US" sz="1750" dirty="0"/>
          </a:p>
        </p:txBody>
      </p:sp>
      <p:sp>
        <p:nvSpPr>
          <p:cNvPr id="7" name="Text 4"/>
          <p:cNvSpPr/>
          <p:nvPr/>
        </p:nvSpPr>
        <p:spPr>
          <a:xfrm>
            <a:off x="833199" y="4920139"/>
            <a:ext cx="7477601" cy="666512"/>
          </a:xfrm>
          <a:prstGeom prst="rect">
            <a:avLst/>
          </a:prstGeom>
          <a:noFill/>
          <a:ln/>
        </p:spPr>
        <p:txBody>
          <a:bodyPr wrap="square" rtlCol="0" anchor="t"/>
          <a:lstStyle/>
          <a:p>
            <a:pPr indent="0" marL="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Bir commit, yeni eklenen dosyaları, değiştirilen dosyaları ve silinen dosyaları içerir. Commit mesajı, bu değişikliklerin ne olduğunu açıklar.</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3136702" y="532686"/>
            <a:ext cx="4838105" cy="604838"/>
          </a:xfrm>
          <a:prstGeom prst="rect">
            <a:avLst/>
          </a:prstGeom>
          <a:noFill/>
          <a:ln/>
        </p:spPr>
        <p:txBody>
          <a:bodyPr wrap="none" rtlCol="0" anchor="t"/>
          <a:lstStyle/>
          <a:p>
            <a:pPr indent="0" marL="0">
              <a:lnSpc>
                <a:spcPts val="4762"/>
              </a:lnSpc>
              <a:buNone/>
            </a:pPr>
            <a:r>
              <a:rPr lang="en-US" sz="3810" b="1" spc="-38" kern="0" dirty="0">
                <a:solidFill>
                  <a:srgbClr val="000000"/>
                </a:solidFill>
                <a:latin typeface="Montserrat" pitchFamily="34" charset="0"/>
                <a:ea typeface="Montserrat" pitchFamily="34" charset="-122"/>
                <a:cs typeface="Montserrat" pitchFamily="34" charset="-120"/>
              </a:rPr>
              <a:t>Push &amp; Pull</a:t>
            </a:r>
            <a:endParaRPr lang="en-US" sz="3810" dirty="0"/>
          </a:p>
        </p:txBody>
      </p:sp>
      <p:pic>
        <p:nvPicPr>
          <p:cNvPr id="5" name="Image 0" descr="preencoded.png">    </p:cNvPr>
          <p:cNvPicPr>
            <a:picLocks noChangeAspect="1"/>
          </p:cNvPicPr>
          <p:nvPr/>
        </p:nvPicPr>
        <p:blipFill>
          <a:blip r:embed="rId1"/>
          <a:stretch>
            <a:fillRect/>
          </a:stretch>
        </p:blipFill>
        <p:spPr>
          <a:xfrm>
            <a:off x="3136702" y="1645444"/>
            <a:ext cx="3942278" cy="3942278"/>
          </a:xfrm>
          <a:prstGeom prst="rect">
            <a:avLst/>
          </a:prstGeom>
        </p:spPr>
      </p:pic>
      <p:sp>
        <p:nvSpPr>
          <p:cNvPr id="6" name="Text 3"/>
          <p:cNvSpPr/>
          <p:nvPr/>
        </p:nvSpPr>
        <p:spPr>
          <a:xfrm>
            <a:off x="3136702" y="5805368"/>
            <a:ext cx="2902863" cy="362783"/>
          </a:xfrm>
          <a:prstGeom prst="rect">
            <a:avLst/>
          </a:prstGeom>
          <a:noFill/>
          <a:ln/>
        </p:spPr>
        <p:txBody>
          <a:bodyPr wrap="none" rtlCol="0" anchor="t"/>
          <a:lstStyle/>
          <a:p>
            <a:pPr indent="0" marL="0">
              <a:lnSpc>
                <a:spcPts val="2857"/>
              </a:lnSpc>
              <a:buNone/>
            </a:pPr>
            <a:r>
              <a:rPr lang="en-US" sz="2286" b="1" spc="-23" kern="0" dirty="0">
                <a:solidFill>
                  <a:srgbClr val="000000"/>
                </a:solidFill>
                <a:latin typeface="Montserrat" pitchFamily="34" charset="0"/>
                <a:ea typeface="Montserrat" pitchFamily="34" charset="-122"/>
                <a:cs typeface="Montserrat" pitchFamily="34" charset="-120"/>
              </a:rPr>
              <a:t>Push</a:t>
            </a:r>
            <a:endParaRPr lang="en-US" sz="2286" dirty="0"/>
          </a:p>
        </p:txBody>
      </p:sp>
      <p:sp>
        <p:nvSpPr>
          <p:cNvPr id="7" name="Text 4"/>
          <p:cNvSpPr/>
          <p:nvPr/>
        </p:nvSpPr>
        <p:spPr>
          <a:xfrm>
            <a:off x="3136702" y="6361628"/>
            <a:ext cx="3942278" cy="1161098"/>
          </a:xfrm>
          <a:prstGeom prst="rect">
            <a:avLst/>
          </a:prstGeom>
          <a:noFill/>
          <a:ln/>
        </p:spPr>
        <p:txBody>
          <a:bodyPr wrap="square" rtlCol="0" anchor="t"/>
          <a:lstStyle/>
          <a:p>
            <a:pPr indent="0" marL="0">
              <a:lnSpc>
                <a:spcPts val="2286"/>
              </a:lnSpc>
              <a:buNone/>
            </a:pPr>
            <a:r>
              <a:rPr lang="en-US" sz="1524" dirty="0">
                <a:solidFill>
                  <a:srgbClr val="3D3838"/>
                </a:solidFill>
                <a:latin typeface="Source Sans Pro" pitchFamily="34" charset="0"/>
                <a:ea typeface="Source Sans Pro" pitchFamily="34" charset="-122"/>
                <a:cs typeface="Source Sans Pro" pitchFamily="34" charset="-120"/>
              </a:rPr>
              <a:t>Git Push işlemi ile yereldeki değişikliklerinizi uzak sunucudaki Git deposuna gönderebilirsiniz. Bu, başkalarının sizin yaptığınız değişiklikleri görebilmesini ve kullanabilmesini sağlar.</a:t>
            </a:r>
            <a:endParaRPr lang="en-US" sz="1524" dirty="0"/>
          </a:p>
        </p:txBody>
      </p:sp>
      <p:pic>
        <p:nvPicPr>
          <p:cNvPr id="8" name="Image 1" descr="preencoded.png">    </p:cNvPr>
          <p:cNvPicPr>
            <a:picLocks noChangeAspect="1"/>
          </p:cNvPicPr>
          <p:nvPr/>
        </p:nvPicPr>
        <p:blipFill>
          <a:blip r:embed="rId2"/>
          <a:stretch>
            <a:fillRect/>
          </a:stretch>
        </p:blipFill>
        <p:spPr>
          <a:xfrm>
            <a:off x="7558802" y="1645444"/>
            <a:ext cx="3942278" cy="3942278"/>
          </a:xfrm>
          <a:prstGeom prst="rect">
            <a:avLst/>
          </a:prstGeom>
        </p:spPr>
      </p:pic>
      <p:sp>
        <p:nvSpPr>
          <p:cNvPr id="9" name="Text 5"/>
          <p:cNvSpPr/>
          <p:nvPr/>
        </p:nvSpPr>
        <p:spPr>
          <a:xfrm>
            <a:off x="7558802" y="5805368"/>
            <a:ext cx="2902863" cy="362783"/>
          </a:xfrm>
          <a:prstGeom prst="rect">
            <a:avLst/>
          </a:prstGeom>
          <a:noFill/>
          <a:ln/>
        </p:spPr>
        <p:txBody>
          <a:bodyPr wrap="none" rtlCol="0" anchor="t"/>
          <a:lstStyle/>
          <a:p>
            <a:pPr indent="0" marL="0">
              <a:lnSpc>
                <a:spcPts val="2857"/>
              </a:lnSpc>
              <a:buNone/>
            </a:pPr>
            <a:r>
              <a:rPr lang="en-US" sz="2286" b="1" spc="-23" kern="0" dirty="0">
                <a:solidFill>
                  <a:srgbClr val="000000"/>
                </a:solidFill>
                <a:latin typeface="Montserrat" pitchFamily="34" charset="0"/>
                <a:ea typeface="Montserrat" pitchFamily="34" charset="-122"/>
                <a:cs typeface="Montserrat" pitchFamily="34" charset="-120"/>
              </a:rPr>
              <a:t>Pull</a:t>
            </a:r>
            <a:endParaRPr lang="en-US" sz="2286" dirty="0"/>
          </a:p>
        </p:txBody>
      </p:sp>
      <p:sp>
        <p:nvSpPr>
          <p:cNvPr id="10" name="Text 6"/>
          <p:cNvSpPr/>
          <p:nvPr/>
        </p:nvSpPr>
        <p:spPr>
          <a:xfrm>
            <a:off x="7558802" y="6361628"/>
            <a:ext cx="3942278" cy="1161098"/>
          </a:xfrm>
          <a:prstGeom prst="rect">
            <a:avLst/>
          </a:prstGeom>
          <a:noFill/>
          <a:ln/>
        </p:spPr>
        <p:txBody>
          <a:bodyPr wrap="square" rtlCol="0" anchor="t"/>
          <a:lstStyle/>
          <a:p>
            <a:pPr indent="0" marL="0">
              <a:lnSpc>
                <a:spcPts val="2286"/>
              </a:lnSpc>
              <a:buNone/>
            </a:pPr>
            <a:r>
              <a:rPr lang="en-US" sz="1524" dirty="0">
                <a:solidFill>
                  <a:srgbClr val="3D3838"/>
                </a:solidFill>
                <a:latin typeface="Source Sans Pro" pitchFamily="34" charset="0"/>
                <a:ea typeface="Source Sans Pro" pitchFamily="34" charset="-122"/>
                <a:cs typeface="Source Sans Pro" pitchFamily="34" charset="-120"/>
              </a:rPr>
              <a:t>Git Pull işlemi ise uzak sunucudaki değişiklikleri yerel Git deposuna çeker. Bu, başkalarının yaptığı değişiklikleri güncellemenizi ve onları kullanabilmenizi sağlar.</a:t>
            </a:r>
            <a:endParaRPr lang="en-US" sz="152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7620" y="0"/>
            <a:ext cx="5486400" cy="8229600"/>
          </a:xfrm>
          <a:prstGeom prst="rect">
            <a:avLst/>
          </a:prstGeom>
        </p:spPr>
      </p:pic>
      <p:sp>
        <p:nvSpPr>
          <p:cNvPr id="5" name="Text 2"/>
          <p:cNvSpPr/>
          <p:nvPr/>
        </p:nvSpPr>
        <p:spPr>
          <a:xfrm>
            <a:off x="6319599" y="2143006"/>
            <a:ext cx="5554980" cy="694373"/>
          </a:xfrm>
          <a:prstGeom prst="rect">
            <a:avLst/>
          </a:prstGeom>
          <a:noFill/>
          <a:ln/>
        </p:spPr>
        <p:txBody>
          <a:bodyPr wrap="none" rtlCol="0" anchor="t"/>
          <a:lstStyle/>
          <a:p>
            <a:pPr indent="0" marL="0">
              <a:lnSpc>
                <a:spcPts val="5468"/>
              </a:lnSpc>
              <a:buNone/>
            </a:pPr>
            <a:r>
              <a:rPr lang="en-US" sz="4374" b="1" spc="-44" kern="0" dirty="0">
                <a:solidFill>
                  <a:srgbClr val="000000"/>
                </a:solidFill>
                <a:latin typeface="Montserrat" pitchFamily="34" charset="0"/>
                <a:ea typeface="Montserrat" pitchFamily="34" charset="-122"/>
                <a:cs typeface="Montserrat" pitchFamily="34" charset="-120"/>
              </a:rPr>
              <a:t>Dallar (Branches)</a:t>
            </a:r>
            <a:endParaRPr lang="en-US" sz="4374" dirty="0"/>
          </a:p>
        </p:txBody>
      </p:sp>
      <p:sp>
        <p:nvSpPr>
          <p:cNvPr id="6" name="Text 3"/>
          <p:cNvSpPr/>
          <p:nvPr/>
        </p:nvSpPr>
        <p:spPr>
          <a:xfrm>
            <a:off x="6319599" y="3170634"/>
            <a:ext cx="7477601" cy="999768"/>
          </a:xfrm>
          <a:prstGeom prst="rect">
            <a:avLst/>
          </a:prstGeom>
          <a:noFill/>
          <a:ln/>
        </p:spPr>
        <p:txBody>
          <a:bodyPr wrap="square" rtlCol="0" anchor="t"/>
          <a:lstStyle/>
          <a:p>
            <a:pPr indent="0" marL="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Git'te, dallar ana kodun bağımsız sürümleridir. Yeni işlevler, hatalar veya deneysel değişiklikler için ayrı dallar oluşturulabilir. Bu şekilde, ana kod devamlılığı bozulmadan geliştirme yapılabilir.</a:t>
            </a:r>
            <a:endParaRPr lang="en-US" sz="1750" dirty="0"/>
          </a:p>
        </p:txBody>
      </p:sp>
      <p:sp>
        <p:nvSpPr>
          <p:cNvPr id="7" name="Text 4"/>
          <p:cNvSpPr/>
          <p:nvPr/>
        </p:nvSpPr>
        <p:spPr>
          <a:xfrm>
            <a:off x="6319599" y="4420314"/>
            <a:ext cx="7477601" cy="1666280"/>
          </a:xfrm>
          <a:prstGeom prst="rect">
            <a:avLst/>
          </a:prstGeom>
          <a:noFill/>
          <a:ln/>
        </p:spPr>
        <p:txBody>
          <a:bodyPr wrap="square" rtlCol="0" anchor="t"/>
          <a:lstStyle/>
          <a:p>
            <a:pPr indent="0" marL="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Standart olarak ana bir branch(main) olur ve genellikle bu branch üzerinde geliştirme yapılır. Yeni bir dal (branch) oluşturulduğunda, bu dal üzerinde yapılacak değişiklikler ana branch'i etkilemez, böylece farklı geliştirme süreçleri aynı anda yürütülebilir. Bu, ekip çalışmasını ve projenin paralel olarak ilerlemesini kolaylaştırır.</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517696" y="845225"/>
            <a:ext cx="5554980" cy="694373"/>
          </a:xfrm>
          <a:prstGeom prst="rect">
            <a:avLst/>
          </a:prstGeom>
          <a:noFill/>
          <a:ln/>
        </p:spPr>
        <p:txBody>
          <a:bodyPr wrap="none" rtlCol="0" anchor="t"/>
          <a:lstStyle/>
          <a:p>
            <a:pPr indent="0" marL="0">
              <a:lnSpc>
                <a:spcPts val="5468"/>
              </a:lnSpc>
              <a:buNone/>
            </a:pPr>
            <a:r>
              <a:rPr lang="en-US" sz="4374" b="1" spc="-44" kern="0" dirty="0">
                <a:solidFill>
                  <a:srgbClr val="000000"/>
                </a:solidFill>
                <a:latin typeface="Montserrat" pitchFamily="34" charset="0"/>
                <a:ea typeface="Montserrat" pitchFamily="34" charset="-122"/>
                <a:cs typeface="Montserrat" pitchFamily="34" charset="-120"/>
              </a:rPr>
              <a:t>Dallar (Branches)</a:t>
            </a:r>
            <a:endParaRPr lang="en-US" sz="4374" dirty="0"/>
          </a:p>
        </p:txBody>
      </p:sp>
      <p:pic>
        <p:nvPicPr>
          <p:cNvPr id="5" name="Image 0" descr="preencoded.png">    </p:cNvPr>
          <p:cNvPicPr>
            <a:picLocks noChangeAspect="1"/>
          </p:cNvPicPr>
          <p:nvPr/>
        </p:nvPicPr>
        <p:blipFill>
          <a:blip r:embed="rId1"/>
          <a:stretch>
            <a:fillRect/>
          </a:stretch>
        </p:blipFill>
        <p:spPr>
          <a:xfrm>
            <a:off x="2517696" y="1983938"/>
            <a:ext cx="9594890" cy="540043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3763923" y="453628"/>
            <a:ext cx="4313158" cy="513993"/>
          </a:xfrm>
          <a:prstGeom prst="rect">
            <a:avLst/>
          </a:prstGeom>
          <a:noFill/>
          <a:ln/>
        </p:spPr>
        <p:txBody>
          <a:bodyPr wrap="none" rtlCol="0" anchor="t"/>
          <a:lstStyle/>
          <a:p>
            <a:pPr indent="0" marL="0">
              <a:lnSpc>
                <a:spcPts val="4047"/>
              </a:lnSpc>
              <a:buNone/>
            </a:pPr>
            <a:r>
              <a:rPr lang="en-US" sz="3238" b="1" spc="-32" kern="0" dirty="0">
                <a:solidFill>
                  <a:srgbClr val="000000"/>
                </a:solidFill>
                <a:latin typeface="Montserrat" pitchFamily="34" charset="0"/>
                <a:ea typeface="Montserrat" pitchFamily="34" charset="-122"/>
                <a:cs typeface="Montserrat" pitchFamily="34" charset="-120"/>
              </a:rPr>
              <a:t>Dallanma Stratejileri</a:t>
            </a:r>
            <a:endParaRPr lang="en-US" sz="3238" dirty="0"/>
          </a:p>
        </p:txBody>
      </p:sp>
      <p:pic>
        <p:nvPicPr>
          <p:cNvPr id="5" name="Image 0" descr="preencoded.png">    </p:cNvPr>
          <p:cNvPicPr>
            <a:picLocks noChangeAspect="1"/>
          </p:cNvPicPr>
          <p:nvPr/>
        </p:nvPicPr>
        <p:blipFill>
          <a:blip r:embed="rId1"/>
          <a:stretch>
            <a:fillRect/>
          </a:stretch>
        </p:blipFill>
        <p:spPr>
          <a:xfrm>
            <a:off x="3763923" y="1399342"/>
            <a:ext cx="3350538" cy="3350538"/>
          </a:xfrm>
          <a:prstGeom prst="rect">
            <a:avLst/>
          </a:prstGeom>
        </p:spPr>
      </p:pic>
      <p:sp>
        <p:nvSpPr>
          <p:cNvPr id="6" name="Text 3"/>
          <p:cNvSpPr/>
          <p:nvPr/>
        </p:nvSpPr>
        <p:spPr>
          <a:xfrm>
            <a:off x="3763923" y="4934903"/>
            <a:ext cx="2467094" cy="308372"/>
          </a:xfrm>
          <a:prstGeom prst="rect">
            <a:avLst/>
          </a:prstGeom>
          <a:noFill/>
          <a:ln/>
        </p:spPr>
        <p:txBody>
          <a:bodyPr wrap="none" rtlCol="0" anchor="t"/>
          <a:lstStyle/>
          <a:p>
            <a:pPr indent="0" marL="0">
              <a:lnSpc>
                <a:spcPts val="2428"/>
              </a:lnSpc>
              <a:buNone/>
            </a:pPr>
            <a:r>
              <a:rPr lang="en-US" sz="1943" b="1" spc="-19" kern="0" dirty="0">
                <a:solidFill>
                  <a:srgbClr val="000000"/>
                </a:solidFill>
                <a:latin typeface="Montserrat" pitchFamily="34" charset="0"/>
                <a:ea typeface="Montserrat" pitchFamily="34" charset="-122"/>
                <a:cs typeface="Montserrat" pitchFamily="34" charset="-120"/>
              </a:rPr>
              <a:t>GitFlow</a:t>
            </a:r>
            <a:endParaRPr lang="en-US" sz="1943" dirty="0"/>
          </a:p>
        </p:txBody>
      </p:sp>
      <p:sp>
        <p:nvSpPr>
          <p:cNvPr id="7" name="Text 4"/>
          <p:cNvSpPr/>
          <p:nvPr/>
        </p:nvSpPr>
        <p:spPr>
          <a:xfrm>
            <a:off x="3763923" y="5407700"/>
            <a:ext cx="3350538" cy="2220278"/>
          </a:xfrm>
          <a:prstGeom prst="rect">
            <a:avLst/>
          </a:prstGeom>
          <a:noFill/>
          <a:ln/>
        </p:spPr>
        <p:txBody>
          <a:bodyPr wrap="square" rtlCol="0" anchor="t"/>
          <a:lstStyle/>
          <a:p>
            <a:pPr indent="0" marL="0">
              <a:lnSpc>
                <a:spcPts val="1943"/>
              </a:lnSpc>
              <a:buNone/>
            </a:pPr>
            <a:r>
              <a:rPr lang="en-US" sz="1295" dirty="0">
                <a:solidFill>
                  <a:srgbClr val="3D3838"/>
                </a:solidFill>
                <a:latin typeface="Source Sans Pro" pitchFamily="34" charset="0"/>
                <a:ea typeface="Source Sans Pro" pitchFamily="34" charset="-122"/>
                <a:cs typeface="Source Sans Pro" pitchFamily="34" charset="-120"/>
              </a:rPr>
              <a:t>Gitflow bir dallanma stratejisidir ve yazılım projesinin stabilitesini artırmak için geliştirilmiştir. Bu strateji, master branch üzerinde hep stabil olan sürüme erişimi sağlarken, development branch üzerinde ise yeni özelliklerin geliştirilip test edilmesine olanak verir. Feature branch'leri ise bu özelliklerin geliştirmesi için oluşan dallanmalar olarak kullanılır.</a:t>
            </a:r>
            <a:endParaRPr lang="en-US" sz="1295" dirty="0"/>
          </a:p>
        </p:txBody>
      </p:sp>
      <p:pic>
        <p:nvPicPr>
          <p:cNvPr id="8" name="Image 1" descr="preencoded.png">    </p:cNvPr>
          <p:cNvPicPr>
            <a:picLocks noChangeAspect="1"/>
          </p:cNvPicPr>
          <p:nvPr/>
        </p:nvPicPr>
        <p:blipFill>
          <a:blip r:embed="rId2"/>
          <a:stretch>
            <a:fillRect/>
          </a:stretch>
        </p:blipFill>
        <p:spPr>
          <a:xfrm>
            <a:off x="7523321" y="1399342"/>
            <a:ext cx="3350538" cy="3350538"/>
          </a:xfrm>
          <a:prstGeom prst="rect">
            <a:avLst/>
          </a:prstGeom>
        </p:spPr>
      </p:pic>
      <p:sp>
        <p:nvSpPr>
          <p:cNvPr id="9" name="Text 5"/>
          <p:cNvSpPr/>
          <p:nvPr/>
        </p:nvSpPr>
        <p:spPr>
          <a:xfrm>
            <a:off x="7523321" y="4934903"/>
            <a:ext cx="2467094" cy="308372"/>
          </a:xfrm>
          <a:prstGeom prst="rect">
            <a:avLst/>
          </a:prstGeom>
          <a:noFill/>
          <a:ln/>
        </p:spPr>
        <p:txBody>
          <a:bodyPr wrap="none" rtlCol="0" anchor="t"/>
          <a:lstStyle/>
          <a:p>
            <a:pPr indent="0" marL="0">
              <a:lnSpc>
                <a:spcPts val="2428"/>
              </a:lnSpc>
              <a:buNone/>
            </a:pPr>
            <a:r>
              <a:rPr lang="en-US" sz="1943" b="1" spc="-19" kern="0" dirty="0">
                <a:solidFill>
                  <a:srgbClr val="000000"/>
                </a:solidFill>
                <a:latin typeface="Montserrat" pitchFamily="34" charset="0"/>
                <a:ea typeface="Montserrat" pitchFamily="34" charset="-122"/>
                <a:cs typeface="Montserrat" pitchFamily="34" charset="-120"/>
              </a:rPr>
              <a:t>Trunk-based</a:t>
            </a:r>
            <a:endParaRPr lang="en-US" sz="1943" dirty="0"/>
          </a:p>
        </p:txBody>
      </p:sp>
      <p:sp>
        <p:nvSpPr>
          <p:cNvPr id="10" name="Text 6"/>
          <p:cNvSpPr/>
          <p:nvPr/>
        </p:nvSpPr>
        <p:spPr>
          <a:xfrm>
            <a:off x="7523321" y="5407700"/>
            <a:ext cx="3350538" cy="1726883"/>
          </a:xfrm>
          <a:prstGeom prst="rect">
            <a:avLst/>
          </a:prstGeom>
          <a:noFill/>
          <a:ln/>
        </p:spPr>
        <p:txBody>
          <a:bodyPr wrap="square" rtlCol="0" anchor="t"/>
          <a:lstStyle/>
          <a:p>
            <a:pPr indent="0" marL="0">
              <a:lnSpc>
                <a:spcPts val="1943"/>
              </a:lnSpc>
              <a:buNone/>
            </a:pPr>
            <a:r>
              <a:rPr lang="en-US" sz="1295" dirty="0">
                <a:solidFill>
                  <a:srgbClr val="3D3838"/>
                </a:solidFill>
                <a:latin typeface="Source Sans Pro" pitchFamily="34" charset="0"/>
                <a:ea typeface="Source Sans Pro" pitchFamily="34" charset="-122"/>
                <a:cs typeface="Source Sans Pro" pitchFamily="34" charset="-120"/>
              </a:rPr>
              <a:t>Trunk-based yine bir dallanma stratejisidir ve sürekli entegrasyon (continuous integration) prensibine dayanır. Bu stratejiye göre, tüm geliştiriciler aynı ana dalı (trunk) kullanır ve her bir özellik için kısa süreli dallar (feature branch) açarlar. Bu şekilde, sürekli entegrasyon sağlanır ve günlük düzeyde kod paylaşımı kolaylaşır.</a:t>
            </a:r>
            <a:endParaRPr lang="en-US" sz="129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2024-05-23T17:00:21Z</dcterms:created>
  <dcterms:modified xsi:type="dcterms:W3CDTF">2024-05-23T17:00:21Z</dcterms:modified>
</cp:coreProperties>
</file>